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5" r:id="rId4"/>
    <p:sldId id="262" r:id="rId5"/>
    <p:sldId id="263" r:id="rId6"/>
    <p:sldId id="287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88" r:id="rId18"/>
    <p:sldId id="274" r:id="rId19"/>
    <p:sldId id="278" r:id="rId20"/>
    <p:sldId id="279" r:id="rId21"/>
    <p:sldId id="280" r:id="rId22"/>
    <p:sldId id="281" r:id="rId23"/>
    <p:sldId id="282" r:id="rId24"/>
    <p:sldId id="283" r:id="rId25"/>
    <p:sldId id="285" r:id="rId26"/>
    <p:sldId id="284" r:id="rId27"/>
    <p:sldId id="286" r:id="rId28"/>
    <p:sldId id="259" r:id="rId29"/>
    <p:sldId id="260" r:id="rId30"/>
    <p:sldId id="26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C8AA"/>
    <a:srgbClr val="FF3300"/>
    <a:srgbClr val="E1F2C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96" autoAdjust="0"/>
    <p:restoredTop sz="94660"/>
  </p:normalViewPr>
  <p:slideViewPr>
    <p:cSldViewPr snapToGrid="0">
      <p:cViewPr>
        <p:scale>
          <a:sx n="75" d="100"/>
          <a:sy n="75" d="100"/>
        </p:scale>
        <p:origin x="-294" y="-8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0310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320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751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2616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407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7149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80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4601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966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165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9931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C8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0150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AF3BAB71-5773-30AF-31C3-AB5B64A4D28D}"/>
              </a:ext>
            </a:extLst>
          </p:cNvPr>
          <p:cNvSpPr/>
          <p:nvPr/>
        </p:nvSpPr>
        <p:spPr>
          <a:xfrm>
            <a:off x="2883718" y="2449832"/>
            <a:ext cx="6424563" cy="1274443"/>
          </a:xfrm>
          <a:prstGeom prst="roundRect">
            <a:avLst>
              <a:gd name="adj" fmla="val 10664"/>
            </a:avLst>
          </a:prstGeom>
          <a:solidFill>
            <a:schemeClr val="bg1"/>
          </a:solidFill>
          <a:ln>
            <a:noFill/>
          </a:ln>
          <a:effectLst>
            <a:outerShdw dist="165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="" xmlns:a16="http://schemas.microsoft.com/office/drawing/2014/main" id="{19AE0E6F-DA9A-8651-1E9B-DDE0A72357CB}"/>
              </a:ext>
            </a:extLst>
          </p:cNvPr>
          <p:cNvSpPr/>
          <p:nvPr/>
        </p:nvSpPr>
        <p:spPr>
          <a:xfrm>
            <a:off x="2883718" y="2449831"/>
            <a:ext cx="6424563" cy="1177460"/>
          </a:xfrm>
          <a:prstGeom prst="round2SameRect">
            <a:avLst>
              <a:gd name="adj1" fmla="val 13431"/>
              <a:gd name="adj2" fmla="val 0"/>
            </a:avLst>
          </a:prstGeom>
          <a:solidFill>
            <a:srgbClr val="E1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>
              <a:defRPr/>
            </a:pPr>
            <a:r>
              <a:rPr lang="en-US" altLang="ko-KR" sz="3200" i="1" kern="0" dirty="0" smtClean="0">
                <a:ln w="9525">
                  <a:noFill/>
                </a:ln>
                <a:solidFill>
                  <a:srgbClr val="7FC8AA"/>
                </a:solidFill>
                <a:effectLst>
                  <a:outerShdw dist="38100" dir="2700000" algn="tl">
                    <a:srgbClr val="00B050"/>
                  </a:outerShdw>
                </a:effectLst>
                <a:latin typeface="+mj-lt"/>
                <a:ea typeface="Tmon몬소리 Black" panose="02000A03000000000000" pitchFamily="2" charset="-127"/>
              </a:rPr>
              <a:t>web</a:t>
            </a:r>
            <a:r>
              <a:rPr lang="en-US" altLang="ko-KR" sz="3200" i="1" kern="0" dirty="0" smtClean="0">
                <a:ln w="9525">
                  <a:noFill/>
                </a:ln>
                <a:solidFill>
                  <a:srgbClr val="7FC8AA"/>
                </a:solidFill>
                <a:effectLst>
                  <a:outerShdw dist="38100" dir="2700000" algn="tl">
                    <a:srgbClr val="00B050"/>
                  </a:outerShdw>
                </a:effectLst>
                <a:latin typeface="+mj-lt"/>
                <a:ea typeface="Tmon몬소리 Black" panose="02000A03000000000000" pitchFamily="2" charset="-127"/>
              </a:rPr>
              <a:t> project</a:t>
            </a:r>
          </a:p>
          <a:p>
            <a:pPr marL="1076325">
              <a:defRPr/>
            </a:pPr>
            <a:r>
              <a:rPr lang="en-US" altLang="ko-KR" sz="2000" i="1" kern="0" dirty="0" smtClean="0">
                <a:ln w="9525">
                  <a:noFill/>
                </a:ln>
                <a:solidFill>
                  <a:srgbClr val="7FC8AA"/>
                </a:solidFill>
                <a:effectLst>
                  <a:outerShdw dist="38100" dir="2700000" algn="tl">
                    <a:srgbClr val="00B050"/>
                  </a:outerShdw>
                </a:effectLst>
                <a:latin typeface="+mj-lt"/>
                <a:ea typeface="Tmon몬소리 Black" panose="02000A03000000000000" pitchFamily="2" charset="-127"/>
              </a:rPr>
              <a:t>	:</a:t>
            </a:r>
            <a:endParaRPr lang="en-US" altLang="ko-KR" sz="3200" i="1" kern="0" dirty="0">
              <a:ln w="9525">
                <a:noFill/>
              </a:ln>
              <a:solidFill>
                <a:srgbClr val="7FC8AA"/>
              </a:solidFill>
              <a:effectLst>
                <a:outerShdw dist="38100" dir="2700000" algn="tl">
                  <a:srgbClr val="00B050"/>
                </a:outerShdw>
              </a:effectLst>
              <a:latin typeface="+mj-lt"/>
              <a:ea typeface="Tmon몬소리 Black" panose="02000A03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C774D2C9-06DA-B2D6-16F7-072B87358A49}"/>
              </a:ext>
            </a:extLst>
          </p:cNvPr>
          <p:cNvSpPr/>
          <p:nvPr/>
        </p:nvSpPr>
        <p:spPr>
          <a:xfrm>
            <a:off x="3083744" y="2760039"/>
            <a:ext cx="916756" cy="27526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dist="381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i="1" kern="0" dirty="0" smtClean="0">
                <a:ln w="952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spring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21100" y="4648200"/>
            <a:ext cx="4749800" cy="715089"/>
          </a:xfrm>
          <a:prstGeom prst="roundRect">
            <a:avLst/>
          </a:prstGeom>
          <a:solidFill>
            <a:srgbClr val="E1F2C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accent6">
                    <a:lumMod val="50000"/>
                  </a:schemeClr>
                </a:solidFill>
              </a:rPr>
              <a:t>교육기관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ko-KR" altLang="en-US" dirty="0" err="1" smtClean="0">
                <a:solidFill>
                  <a:schemeClr val="accent6">
                    <a:lumMod val="50000"/>
                  </a:schemeClr>
                </a:solidFill>
              </a:rPr>
              <a:t>휴먼교육센터</a:t>
            </a:r>
            <a:endParaRPr lang="en-US" altLang="ko-KR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Developer :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송재완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이환수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169" name="Picture 1" descr="D:\sts3\final_project\finalProject\Web_final\presentation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7125" y="2967588"/>
            <a:ext cx="1979408" cy="8424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6023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요구사항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정리표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P07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901700" y="1297859"/>
          <a:ext cx="10604500" cy="4798144"/>
        </p:xfrm>
        <a:graphic>
          <a:graphicData uri="http://schemas.openxmlformats.org/drawingml/2006/table">
            <a:tbl>
              <a:tblPr/>
              <a:tblGrid>
                <a:gridCol w="841813"/>
                <a:gridCol w="1449788"/>
                <a:gridCol w="2478670"/>
                <a:gridCol w="3632266"/>
                <a:gridCol w="997703"/>
                <a:gridCol w="1204260"/>
              </a:tblGrid>
              <a:tr h="7507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아이디 및 비밀번호 확인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저장된 아이디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비밀번호와 일치여부 확인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4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마이페이지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등록한 매물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로그인한 유저가 등록한 매물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정보 수정 및 매물 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80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작성한 리뷰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로그인한 유저가 작성한 리뷰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 및 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0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찜 매물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로그인한 유저가 찜한 매물 확인 및 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4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작성한 댓글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로그인한 유저가 작성한 댓글 확인 및 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4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동네 리뷰 작성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동네 주소 입력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 존재하는 주소인지 지도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API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이용하여 입력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v2.0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3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작성한 리뷰 저장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작성한 리뷰를 저장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6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댓글 작성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기존 작성된 리뷰에 댓글 작성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사용자가 저장한 댓글 내용을 저장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테이블 명세서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P08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917700" y="854271"/>
          <a:ext cx="8356600" cy="2226038"/>
        </p:xfrm>
        <a:graphic>
          <a:graphicData uri="http://schemas.openxmlformats.org/drawingml/2006/table">
            <a:tbl>
              <a:tblPr/>
              <a:tblGrid>
                <a:gridCol w="958081"/>
                <a:gridCol w="958081"/>
                <a:gridCol w="1703257"/>
                <a:gridCol w="958081"/>
                <a:gridCol w="958081"/>
                <a:gridCol w="2821019"/>
              </a:tblGrid>
              <a:tr h="2604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member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04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회원정보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이메일 형식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nickname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varchar2(12)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unique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pwd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varchar2(20)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realtorNo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varchar2(16)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unique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varchar2(20)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917701" y="3667880"/>
          <a:ext cx="8356598" cy="2869248"/>
        </p:xfrm>
        <a:graphic>
          <a:graphicData uri="http://schemas.openxmlformats.org/drawingml/2006/table">
            <a:tbl>
              <a:tblPr/>
              <a:tblGrid>
                <a:gridCol w="958081"/>
                <a:gridCol w="958081"/>
                <a:gridCol w="1703256"/>
                <a:gridCol w="958081"/>
                <a:gridCol w="958081"/>
                <a:gridCol w="2821018"/>
              </a:tblGrid>
              <a:tr h="19584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584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매물정보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37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</a:tr>
              <a:tr h="302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itemNoSeq.nextval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7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8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addr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varchar2(100)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8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deposit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8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rent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8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varchar2(100)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7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inDate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default sysdate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status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varchar2(8)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check in ('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계약가능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', '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계약완료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') default '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계약가능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'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8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bcode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varchar2(15)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테이블 명세서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P09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098800" y="1352550"/>
          <a:ext cx="5994401" cy="1123950"/>
        </p:xfrm>
        <a:graphic>
          <a:graphicData uri="http://schemas.openxmlformats.org/drawingml/2006/table">
            <a:tbl>
              <a:tblPr/>
              <a:tblGrid>
                <a:gridCol w="687256"/>
                <a:gridCol w="687256"/>
                <a:gridCol w="1221789"/>
                <a:gridCol w="687256"/>
                <a:gridCol w="687256"/>
                <a:gridCol w="2023588"/>
              </a:tblGrid>
              <a:tr h="1809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itemAttach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굴림체"/>
                        </a:rPr>
                        <a:t>매물정보사진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fileName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varchar2(45)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098800" y="3829050"/>
          <a:ext cx="5994401" cy="1676400"/>
        </p:xfrm>
        <a:graphic>
          <a:graphicData uri="http://schemas.openxmlformats.org/drawingml/2006/table">
            <a:tbl>
              <a:tblPr/>
              <a:tblGrid>
                <a:gridCol w="687256"/>
                <a:gridCol w="687256"/>
                <a:gridCol w="1221789"/>
                <a:gridCol w="687256"/>
                <a:gridCol w="687256"/>
                <a:gridCol w="2023588"/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itemTags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매물해시태그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parking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check in ('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가능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', '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불가능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')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elevator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check in ('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', '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없음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')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buildingType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check in ('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아파트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', '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빌라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', '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원룸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')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테이블 명세서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P10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098800" y="1196975"/>
          <a:ext cx="5994401" cy="1266825"/>
        </p:xfrm>
        <a:graphic>
          <a:graphicData uri="http://schemas.openxmlformats.org/drawingml/2006/table">
            <a:tbl>
              <a:tblPr/>
              <a:tblGrid>
                <a:gridCol w="687256"/>
                <a:gridCol w="687256"/>
                <a:gridCol w="1221789"/>
                <a:gridCol w="687256"/>
                <a:gridCol w="687256"/>
                <a:gridCol w="2023588"/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likes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Relationship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댓글좋아요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replyNo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321050" y="3660775"/>
          <a:ext cx="5549901" cy="2000250"/>
        </p:xfrm>
        <a:graphic>
          <a:graphicData uri="http://schemas.openxmlformats.org/drawingml/2006/table">
            <a:tbl>
              <a:tblPr/>
              <a:tblGrid>
                <a:gridCol w="685408"/>
                <a:gridCol w="685408"/>
                <a:gridCol w="1437453"/>
                <a:gridCol w="685408"/>
                <a:gridCol w="685408"/>
                <a:gridCol w="685408"/>
                <a:gridCol w="685408"/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store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편의시설정보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addr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varchar2(100)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varchar2(45)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coordX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coordY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lat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lon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테이블 명세서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P11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64066" y="1895475"/>
          <a:ext cx="5549901" cy="3067050"/>
        </p:xfrm>
        <a:graphic>
          <a:graphicData uri="http://schemas.openxmlformats.org/drawingml/2006/table">
            <a:tbl>
              <a:tblPr/>
              <a:tblGrid>
                <a:gridCol w="685408"/>
                <a:gridCol w="685408"/>
                <a:gridCol w="1437453"/>
                <a:gridCol w="685408"/>
                <a:gridCol w="685408"/>
                <a:gridCol w="1370816"/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board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43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게시판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boardNo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boardNoSeq.nextval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title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varchar2(40)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content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varchar2(300)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inDate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default sysdate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views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sentiment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varchar2(8)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bcode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varchar2(15)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278033" y="1643063"/>
          <a:ext cx="5549901" cy="3571875"/>
        </p:xfrm>
        <a:graphic>
          <a:graphicData uri="http://schemas.openxmlformats.org/drawingml/2006/table">
            <a:tbl>
              <a:tblPr/>
              <a:tblGrid>
                <a:gridCol w="685408"/>
                <a:gridCol w="685408"/>
                <a:gridCol w="1437453"/>
                <a:gridCol w="685408"/>
                <a:gridCol w="685408"/>
                <a:gridCol w="1370816"/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reply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댓글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replyNo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replyNoSeq.nextval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boardNo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content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varchar2(300)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inDate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default sysdate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likes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favorite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Relationship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찜하기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2800" b="1" dirty="0" smtClean="0">
                  <a:solidFill>
                    <a:srgbClr val="00B050"/>
                  </a:solidFill>
                </a:rPr>
                <a:t>ERD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P12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8674" name="Picture 2" descr="D:\sts3\final_project\finalProject\Web_final\presentation\e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8310" y="1086644"/>
            <a:ext cx="5875381" cy="46847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2800" b="1" dirty="0" err="1" smtClean="0">
                  <a:solidFill>
                    <a:srgbClr val="00B050"/>
                  </a:solidFill>
                </a:rPr>
                <a:t>Usecase</a:t>
              </a:r>
              <a:r>
                <a:rPr lang="en-US" altLang="ko-KR" sz="2800" b="1" dirty="0" smtClean="0">
                  <a:solidFill>
                    <a:srgbClr val="00B050"/>
                  </a:solidFill>
                </a:rPr>
                <a:t> diagram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9699" name="Picture 3" descr="D:\sts3\final_project\finalProject\Web_final\presentation\usecaseDiagr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9463" y="941297"/>
            <a:ext cx="5553075" cy="49754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AF3BAB71-5773-30AF-31C3-AB5B64A4D28D}"/>
              </a:ext>
            </a:extLst>
          </p:cNvPr>
          <p:cNvSpPr/>
          <p:nvPr/>
        </p:nvSpPr>
        <p:spPr>
          <a:xfrm>
            <a:off x="241300" y="184151"/>
            <a:ext cx="11741150" cy="6496050"/>
          </a:xfrm>
          <a:prstGeom prst="roundRect">
            <a:avLst>
              <a:gd name="adj" fmla="val 2339"/>
            </a:avLst>
          </a:prstGeom>
          <a:solidFill>
            <a:srgbClr val="FFFFFF"/>
          </a:solidFill>
          <a:ln>
            <a:noFill/>
          </a:ln>
          <a:effectLst>
            <a:outerShdw dist="165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ct val="150000"/>
              </a:lnSpc>
            </a:pPr>
            <a:endParaRPr lang="en-US" altLang="ko-KR" sz="6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89400" y="3751302"/>
            <a:ext cx="401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B050"/>
                </a:solidFill>
              </a:rPr>
              <a:t>Contents</a:t>
            </a:r>
            <a:endParaRPr lang="ko-KR" altLang="en-US" sz="2800" b="1" dirty="0" smtClean="0">
              <a:solidFill>
                <a:srgbClr val="00B05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D535444-127B-979F-1841-8CD2433ACBB3}"/>
              </a:ext>
            </a:extLst>
          </p:cNvPr>
          <p:cNvSpPr txBox="1"/>
          <p:nvPr/>
        </p:nvSpPr>
        <p:spPr>
          <a:xfrm>
            <a:off x="5510389" y="3041777"/>
            <a:ext cx="1244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8D564E4A-7A0D-4F75-7A93-CADAB053BB0E}"/>
              </a:ext>
            </a:extLst>
          </p:cNvPr>
          <p:cNvSpPr/>
          <p:nvPr/>
        </p:nvSpPr>
        <p:spPr>
          <a:xfrm>
            <a:off x="4229100" y="4412657"/>
            <a:ext cx="342617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주요 기술 소개 및 시연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" name="그룹 33">
            <a:extLst>
              <a:ext uri="{FF2B5EF4-FFF2-40B4-BE49-F238E27FC236}">
                <a16:creationId xmlns="" xmlns:a16="http://schemas.microsoft.com/office/drawing/2014/main" id="{53758447-2E28-D74C-F7C3-E4920C0BA40B}"/>
              </a:ext>
            </a:extLst>
          </p:cNvPr>
          <p:cNvGrpSpPr/>
          <p:nvPr/>
        </p:nvGrpSpPr>
        <p:grpSpPr>
          <a:xfrm>
            <a:off x="4462185" y="1832545"/>
            <a:ext cx="3341009" cy="1742506"/>
            <a:chOff x="1483181" y="2679815"/>
            <a:chExt cx="3341009" cy="1742506"/>
          </a:xfrm>
        </p:grpSpPr>
        <p:grpSp>
          <p:nvGrpSpPr>
            <p:cNvPr id="3" name="그룹 9">
              <a:extLst>
                <a:ext uri="{FF2B5EF4-FFF2-40B4-BE49-F238E27FC236}">
                  <a16:creationId xmlns="" xmlns:a16="http://schemas.microsoft.com/office/drawing/2014/main" id="{7BA8F2C8-AF6E-E101-9207-761496901C2A}"/>
                </a:ext>
              </a:extLst>
            </p:cNvPr>
            <p:cNvGrpSpPr/>
            <p:nvPr/>
          </p:nvGrpSpPr>
          <p:grpSpPr>
            <a:xfrm>
              <a:off x="1483181" y="2751816"/>
              <a:ext cx="3341009" cy="1670505"/>
              <a:chOff x="3650341" y="2960911"/>
              <a:chExt cx="4557486" cy="2278743"/>
            </a:xfrm>
          </p:grpSpPr>
          <p:sp>
            <p:nvSpPr>
              <p:cNvPr id="39" name="오른쪽 대괄호 38">
                <a:extLst>
                  <a:ext uri="{FF2B5EF4-FFF2-40B4-BE49-F238E27FC236}">
                    <a16:creationId xmlns="" xmlns:a16="http://schemas.microsoft.com/office/drawing/2014/main" id="{1F118EFD-E5D8-E727-46F8-609381F54F5E}"/>
                  </a:ext>
                </a:extLst>
              </p:cNvPr>
              <p:cNvSpPr/>
              <p:nvPr/>
            </p:nvSpPr>
            <p:spPr>
              <a:xfrm rot="16200000">
                <a:off x="4789712" y="1821540"/>
                <a:ext cx="2278743" cy="4557486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오른쪽 대괄호 39">
                <a:extLst>
                  <a:ext uri="{FF2B5EF4-FFF2-40B4-BE49-F238E27FC236}">
                    <a16:creationId xmlns="" xmlns:a16="http://schemas.microsoft.com/office/drawing/2014/main" id="{0AF5F968-2ECE-6A4C-839E-64821BC4BB19}"/>
                  </a:ext>
                </a:extLst>
              </p:cNvPr>
              <p:cNvSpPr/>
              <p:nvPr/>
            </p:nvSpPr>
            <p:spPr>
              <a:xfrm rot="16200000">
                <a:off x="5184318" y="3005358"/>
                <a:ext cx="1489531" cy="2979062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38B3E5C8-FBC3-27EA-A4C4-425989350B8F}"/>
                </a:ext>
              </a:extLst>
            </p:cNvPr>
            <p:cNvCxnSpPr>
              <a:cxnSpLocks/>
            </p:cNvCxnSpPr>
            <p:nvPr/>
          </p:nvCxnSpPr>
          <p:spPr>
            <a:xfrm>
              <a:off x="3153685" y="2679815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="" xmlns:a16="http://schemas.microsoft.com/office/drawing/2014/main" id="{F54104A9-D39C-BB48-0268-7E860A147D52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964648" y="3174890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="" xmlns:a16="http://schemas.microsoft.com/office/drawing/2014/main" id="{7F72AEE3-45B9-0E2D-A29E-A93C77DCA70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312504" y="3151418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원호 40">
            <a:extLst>
              <a:ext uri="{FF2B5EF4-FFF2-40B4-BE49-F238E27FC236}">
                <a16:creationId xmlns="" xmlns:a16="http://schemas.microsoft.com/office/drawing/2014/main" id="{8E4FDA09-71B1-D0D2-E7A7-EA3A305C35BC}"/>
              </a:ext>
            </a:extLst>
          </p:cNvPr>
          <p:cNvSpPr/>
          <p:nvPr/>
        </p:nvSpPr>
        <p:spPr>
          <a:xfrm>
            <a:off x="4725247" y="2204297"/>
            <a:ext cx="2741507" cy="2741507"/>
          </a:xfrm>
          <a:prstGeom prst="arc">
            <a:avLst>
              <a:gd name="adj1" fmla="val 10808693"/>
              <a:gd name="adj2" fmla="val 18720561"/>
            </a:avLst>
          </a:prstGeom>
          <a:noFill/>
          <a:ln w="4254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home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P14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0723" name="Picture 3" descr="D:\sts3\final_project\finalProject\Web_final\presentation\abstractHomeFlowChar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0750" y="1698625"/>
            <a:ext cx="4305300" cy="3638550"/>
          </a:xfrm>
          <a:prstGeom prst="rect">
            <a:avLst/>
          </a:prstGeom>
          <a:noFill/>
        </p:spPr>
      </p:pic>
      <p:pic>
        <p:nvPicPr>
          <p:cNvPr id="30724" name="Picture 4" descr="C:\Users\admin\Desktop\메인 화면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050" y="1216294"/>
            <a:ext cx="6177604" cy="4511406"/>
          </a:xfrm>
          <a:prstGeom prst="rect">
            <a:avLst/>
          </a:prstGeom>
          <a:noFill/>
        </p:spPr>
      </p:pic>
      <p:sp>
        <p:nvSpPr>
          <p:cNvPr id="10" name="타원 9"/>
          <p:cNvSpPr/>
          <p:nvPr/>
        </p:nvSpPr>
        <p:spPr>
          <a:xfrm>
            <a:off x="8788400" y="2628900"/>
            <a:ext cx="1295400" cy="5207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Home 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위치 정보 수집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P15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670300" y="1206500"/>
            <a:ext cx="4584700" cy="4946650"/>
            <a:chOff x="3568634" y="412750"/>
            <a:chExt cx="5040770" cy="603250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651250" y="412750"/>
              <a:ext cx="4889500" cy="6604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6">
                      <a:lumMod val="50000"/>
                    </a:schemeClr>
                  </a:solidFill>
                </a:rPr>
                <a:t>Step 1 </a:t>
              </a:r>
              <a:r>
                <a:rPr lang="ko-KR" alt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현재 클라이언트의 </a:t>
              </a:r>
              <a:r>
                <a:rPr lang="en-US" altLang="ko-KR" b="1" dirty="0" smtClean="0">
                  <a:solidFill>
                    <a:schemeClr val="accent6">
                      <a:lumMod val="50000"/>
                    </a:schemeClr>
                  </a:solidFill>
                </a:rPr>
                <a:t>IP </a:t>
              </a:r>
              <a:r>
                <a:rPr lang="ko-KR" alt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가져오기</a:t>
              </a:r>
              <a:endParaRPr lang="ko-KR" alt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68634" y="1485900"/>
              <a:ext cx="5040770" cy="11906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3651250" y="3089275"/>
              <a:ext cx="4889500" cy="6604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6">
                      <a:lumMod val="50000"/>
                    </a:schemeClr>
                  </a:solidFill>
                </a:rPr>
                <a:t>Step 2 </a:t>
              </a:r>
              <a:r>
                <a:rPr lang="ko-KR" altLang="en-US" b="1" dirty="0" err="1" smtClean="0">
                  <a:solidFill>
                    <a:schemeClr val="accent6">
                      <a:lumMod val="50000"/>
                    </a:schemeClr>
                  </a:solidFill>
                </a:rPr>
                <a:t>비동기</a:t>
              </a:r>
              <a:r>
                <a:rPr lang="ko-KR" alt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 방식으로 서버로 요청</a:t>
              </a:r>
              <a:endParaRPr lang="ko-KR" alt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3174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98280" y="4162425"/>
              <a:ext cx="4995441" cy="22828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Contents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P01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46" name="모서리가 둥근 직사각형 79">
            <a:extLst>
              <a:ext uri="{FF2B5EF4-FFF2-40B4-BE49-F238E27FC236}">
                <a16:creationId xmlns="" xmlns:a16="http://schemas.microsoft.com/office/drawing/2014/main" id="{E14F6003-A049-D1F2-2E7A-B2A0B1B061AE}"/>
              </a:ext>
            </a:extLst>
          </p:cNvPr>
          <p:cNvSpPr/>
          <p:nvPr/>
        </p:nvSpPr>
        <p:spPr>
          <a:xfrm>
            <a:off x="3560529" y="898477"/>
            <a:ext cx="5366664" cy="90757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 배경 및 개발 도구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양쪽 모서리가 둥근 사각형 81">
            <a:extLst>
              <a:ext uri="{FF2B5EF4-FFF2-40B4-BE49-F238E27FC236}">
                <a16:creationId xmlns="" xmlns:a16="http://schemas.microsoft.com/office/drawing/2014/main" id="{D0FC3D42-41B7-B7DE-BACD-2ACCF0A8509C}"/>
              </a:ext>
            </a:extLst>
          </p:cNvPr>
          <p:cNvSpPr/>
          <p:nvPr/>
        </p:nvSpPr>
        <p:spPr>
          <a:xfrm rot="5400000">
            <a:off x="7971750" y="850612"/>
            <a:ext cx="907577" cy="1003308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sz="1000" dirty="0">
              <a:solidFill>
                <a:srgbClr val="07CCB1"/>
              </a:solidFill>
            </a:endParaRPr>
          </a:p>
        </p:txBody>
      </p:sp>
      <p:sp>
        <p:nvSpPr>
          <p:cNvPr id="51" name="모서리가 둥근 직사각형 84">
            <a:extLst>
              <a:ext uri="{FF2B5EF4-FFF2-40B4-BE49-F238E27FC236}">
                <a16:creationId xmlns="" xmlns:a16="http://schemas.microsoft.com/office/drawing/2014/main" id="{FFD32183-DE51-9B53-102A-D20ABC12F8C1}"/>
              </a:ext>
            </a:extLst>
          </p:cNvPr>
          <p:cNvSpPr/>
          <p:nvPr/>
        </p:nvSpPr>
        <p:spPr>
          <a:xfrm>
            <a:off x="3525589" y="2426016"/>
            <a:ext cx="5366664" cy="9075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 일정과 차트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양쪽 모서리가 둥근 사각형 85">
            <a:extLst>
              <a:ext uri="{FF2B5EF4-FFF2-40B4-BE49-F238E27FC236}">
                <a16:creationId xmlns="" xmlns:a16="http://schemas.microsoft.com/office/drawing/2014/main" id="{AA5EE34E-BA90-C21C-5608-5DC1028AE080}"/>
              </a:ext>
            </a:extLst>
          </p:cNvPr>
          <p:cNvSpPr/>
          <p:nvPr/>
        </p:nvSpPr>
        <p:spPr>
          <a:xfrm rot="5400000">
            <a:off x="7936810" y="2378151"/>
            <a:ext cx="907577" cy="1003308"/>
          </a:xfrm>
          <a:prstGeom prst="round2SameRect">
            <a:avLst/>
          </a:prstGeom>
          <a:solidFill>
            <a:srgbClr val="E1F2CE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sz="1000" dirty="0">
              <a:solidFill>
                <a:prstClr val="white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E2C56C15-F03C-4D79-6880-D90AA1E7E4AD}"/>
              </a:ext>
            </a:extLst>
          </p:cNvPr>
          <p:cNvCxnSpPr/>
          <p:nvPr/>
        </p:nvCxnSpPr>
        <p:spPr>
          <a:xfrm>
            <a:off x="6143848" y="1952837"/>
            <a:ext cx="0" cy="360000"/>
          </a:xfrm>
          <a:prstGeom prst="straightConnector1">
            <a:avLst/>
          </a:prstGeom>
          <a:ln w="41275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="" xmlns:a16="http://schemas.microsoft.com/office/drawing/2014/main" id="{AA2F396B-0E3E-6C25-18C9-5CE225B4FA3C}"/>
              </a:ext>
            </a:extLst>
          </p:cNvPr>
          <p:cNvCxnSpPr/>
          <p:nvPr/>
        </p:nvCxnSpPr>
        <p:spPr>
          <a:xfrm>
            <a:off x="6143848" y="3477196"/>
            <a:ext cx="0" cy="360000"/>
          </a:xfrm>
          <a:prstGeom prst="straightConnector1">
            <a:avLst/>
          </a:prstGeom>
          <a:ln w="41275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87">
            <a:extLst>
              <a:ext uri="{FF2B5EF4-FFF2-40B4-BE49-F238E27FC236}">
                <a16:creationId xmlns="" xmlns:a16="http://schemas.microsoft.com/office/drawing/2014/main" id="{DA85D590-EEE0-7B4D-965F-B632327B4FAF}"/>
              </a:ext>
            </a:extLst>
          </p:cNvPr>
          <p:cNvSpPr/>
          <p:nvPr/>
        </p:nvSpPr>
        <p:spPr>
          <a:xfrm>
            <a:off x="3585929" y="5522026"/>
            <a:ext cx="5366664" cy="90757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후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="" xmlns:a16="http://schemas.microsoft.com/office/drawing/2014/main" id="{AA2F396B-0E3E-6C25-18C9-5CE225B4FA3C}"/>
              </a:ext>
            </a:extLst>
          </p:cNvPr>
          <p:cNvCxnSpPr/>
          <p:nvPr/>
        </p:nvCxnSpPr>
        <p:spPr>
          <a:xfrm>
            <a:off x="6169248" y="5013896"/>
            <a:ext cx="0" cy="360000"/>
          </a:xfrm>
          <a:prstGeom prst="straightConnector1">
            <a:avLst/>
          </a:prstGeom>
          <a:ln w="41275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양쪽 모서리가 둥근 사각형 92">
            <a:extLst>
              <a:ext uri="{FF2B5EF4-FFF2-40B4-BE49-F238E27FC236}">
                <a16:creationId xmlns="" xmlns:a16="http://schemas.microsoft.com/office/drawing/2014/main" id="{E65FD2E2-BC44-16C2-66AF-A3229440992A}"/>
              </a:ext>
            </a:extLst>
          </p:cNvPr>
          <p:cNvSpPr/>
          <p:nvPr/>
        </p:nvSpPr>
        <p:spPr>
          <a:xfrm rot="5400000">
            <a:off x="7997150" y="5474161"/>
            <a:ext cx="907577" cy="1003308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sz="1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4" name="모서리가 둥근 직사각형 87">
            <a:extLst>
              <a:ext uri="{FF2B5EF4-FFF2-40B4-BE49-F238E27FC236}">
                <a16:creationId xmlns="" xmlns:a16="http://schemas.microsoft.com/office/drawing/2014/main" id="{DA85D590-EEE0-7B4D-965F-B632327B4FAF}"/>
              </a:ext>
            </a:extLst>
          </p:cNvPr>
          <p:cNvSpPr/>
          <p:nvPr/>
        </p:nvSpPr>
        <p:spPr>
          <a:xfrm>
            <a:off x="3585929" y="3934526"/>
            <a:ext cx="5366664" cy="90757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주요 기술 소개 및 시연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5" name="양쪽 모서리가 둥근 사각형 92">
            <a:extLst>
              <a:ext uri="{FF2B5EF4-FFF2-40B4-BE49-F238E27FC236}">
                <a16:creationId xmlns="" xmlns:a16="http://schemas.microsoft.com/office/drawing/2014/main" id="{E65FD2E2-BC44-16C2-66AF-A3229440992A}"/>
              </a:ext>
            </a:extLst>
          </p:cNvPr>
          <p:cNvSpPr/>
          <p:nvPr/>
        </p:nvSpPr>
        <p:spPr>
          <a:xfrm rot="5400000">
            <a:off x="7997150" y="3886661"/>
            <a:ext cx="907577" cy="1003308"/>
          </a:xfrm>
          <a:prstGeom prst="round2SameRect">
            <a:avLst/>
          </a:prstGeom>
          <a:solidFill>
            <a:schemeClr val="accent5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sz="1000" dirty="0">
              <a:solidFill>
                <a:srgbClr val="07CCB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044538" y="11676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Step1</a:t>
            </a:r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8009598" y="269513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step2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8069938" y="420364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step3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8069938" y="580384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step4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Home 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위치 정보 수집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P16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3631141" y="1003300"/>
            <a:ext cx="4447116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3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 </a:t>
            </a:r>
            <a:r>
              <a:rPr lang="en-US" altLang="ko-KR" b="1" dirty="0" err="1" smtClean="0">
                <a:solidFill>
                  <a:schemeClr val="accent6">
                    <a:lumMod val="50000"/>
                  </a:schemeClr>
                </a:solidFill>
              </a:rPr>
              <a:t>api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요청 후 </a:t>
            </a:r>
            <a:endParaRPr lang="en-US" altLang="ko-KR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altLang="ko-KR" b="1" dirty="0" err="1" smtClean="0">
                <a:solidFill>
                  <a:schemeClr val="accent6">
                    <a:lumMod val="50000"/>
                  </a:schemeClr>
                </a:solidFill>
              </a:rPr>
              <a:t>json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데이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터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받아서 가공 후 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view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로 응답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31800" y="1701800"/>
            <a:ext cx="4978400" cy="3187700"/>
            <a:chOff x="406400" y="1676400"/>
            <a:chExt cx="5537200" cy="350520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06400" y="1676400"/>
              <a:ext cx="5537200" cy="3505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accent4">
                      <a:lumMod val="50000"/>
                    </a:schemeClr>
                  </a:solidFill>
                </a:rPr>
                <a:t>Step3_1</a:t>
              </a:r>
            </a:p>
          </p:txBody>
        </p:sp>
        <p:pic>
          <p:nvPicPr>
            <p:cNvPr id="327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35000" y="2446338"/>
              <a:ext cx="5105400" cy="6953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5950" y="3227388"/>
              <a:ext cx="3009900" cy="4286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4" name="TextBox 13"/>
            <p:cNvSpPr txBox="1"/>
            <p:nvPr/>
          </p:nvSpPr>
          <p:spPr>
            <a:xfrm>
              <a:off x="622300" y="4076701"/>
              <a:ext cx="4762500" cy="575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보안을 위해 </a:t>
              </a:r>
              <a:r>
                <a:rPr lang="en-US" altLang="ko-KR" sz="1400" b="1" dirty="0" smtClean="0">
                  <a:solidFill>
                    <a:srgbClr val="0070C0"/>
                  </a:solidFill>
                </a:rPr>
                <a:t>properties </a:t>
              </a:r>
              <a:r>
                <a:rPr lang="ko-KR" altLang="en-US" sz="1400" b="1" dirty="0" smtClean="0">
                  <a:solidFill>
                    <a:srgbClr val="0070C0"/>
                  </a:solidFill>
                </a:rPr>
                <a:t>파일에 숨겨둔</a:t>
              </a:r>
              <a:endParaRPr lang="en-US" altLang="ko-KR" sz="1400" b="1" dirty="0" smtClean="0">
                <a:solidFill>
                  <a:srgbClr val="0070C0"/>
                </a:solidFill>
              </a:endParaRPr>
            </a:p>
            <a:p>
              <a:r>
                <a:rPr lang="en-US" altLang="ko-KR" sz="1400" b="1" dirty="0" err="1" smtClean="0">
                  <a:solidFill>
                    <a:srgbClr val="0070C0"/>
                  </a:solidFill>
                </a:rPr>
                <a:t>Apikey</a:t>
              </a:r>
              <a:r>
                <a:rPr lang="ko-KR" altLang="en-US" sz="1400" b="1" dirty="0" smtClean="0">
                  <a:solidFill>
                    <a:srgbClr val="0070C0"/>
                  </a:solidFill>
                </a:rPr>
                <a:t>를 가져온다</a:t>
              </a:r>
              <a:r>
                <a:rPr lang="en-US" altLang="ko-KR" sz="1400" b="1" dirty="0" smtClean="0">
                  <a:solidFill>
                    <a:srgbClr val="0070C0"/>
                  </a:solidFill>
                </a:rPr>
                <a:t>.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38300" y="1765300"/>
              <a:ext cx="307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Step 3_1 key </a:t>
              </a:r>
              <a:r>
                <a:rPr lang="ko-KR" altLang="en-US" b="1" dirty="0" smtClean="0"/>
                <a:t>가져오기</a:t>
              </a:r>
              <a:endParaRPr lang="ko-KR" altLang="en-US" b="1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083300" y="1727200"/>
            <a:ext cx="4978400" cy="3187700"/>
            <a:chOff x="406400" y="1676400"/>
            <a:chExt cx="5537200" cy="3505200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406400" y="1676400"/>
              <a:ext cx="5537200" cy="3505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accent4">
                      <a:lumMod val="50000"/>
                    </a:schemeClr>
                  </a:solidFill>
                </a:rPr>
                <a:t>Step3_1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38300" y="1765299"/>
              <a:ext cx="3073400" cy="406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Step 3_2 </a:t>
              </a:r>
              <a:r>
                <a:rPr lang="en-US" altLang="ko-KR" b="1" dirty="0" err="1" smtClean="0"/>
                <a:t>api</a:t>
              </a:r>
              <a:r>
                <a:rPr lang="en-US" altLang="ko-KR" b="1" dirty="0" smtClean="0"/>
                <a:t> </a:t>
              </a:r>
              <a:r>
                <a:rPr lang="ko-KR" altLang="en-US" b="1" dirty="0" smtClean="0"/>
                <a:t>요청</a:t>
              </a:r>
              <a:endParaRPr lang="ko-KR" altLang="en-US" b="1" dirty="0"/>
            </a:p>
          </p:txBody>
        </p:sp>
      </p:grp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5400" y="2364438"/>
            <a:ext cx="4486455" cy="19662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4" name="그룹 23"/>
          <p:cNvGrpSpPr/>
          <p:nvPr/>
        </p:nvGrpSpPr>
        <p:grpSpPr>
          <a:xfrm>
            <a:off x="3175000" y="5384800"/>
            <a:ext cx="4978400" cy="1117600"/>
            <a:chOff x="406400" y="1676400"/>
            <a:chExt cx="5537200" cy="350520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406400" y="1676400"/>
              <a:ext cx="5537200" cy="3505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38300" y="1765299"/>
              <a:ext cx="3073400" cy="1671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Step 3_3 view</a:t>
              </a:r>
              <a:r>
                <a:rPr lang="ko-KR" altLang="en-US" b="1" dirty="0" smtClean="0"/>
                <a:t>로 응답</a:t>
              </a:r>
              <a:endParaRPr lang="ko-KR" altLang="en-US" b="1" dirty="0"/>
            </a:p>
          </p:txBody>
        </p:sp>
      </p:grp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76675" y="5791200"/>
            <a:ext cx="3693271" cy="603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Home 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위치 정보 수집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P17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87388" y="1994585"/>
            <a:ext cx="6269037" cy="3046631"/>
            <a:chOff x="2986088" y="1206500"/>
            <a:chExt cx="6269037" cy="3046631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897048" y="1206500"/>
              <a:ext cx="4447116" cy="54152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6">
                      <a:lumMod val="50000"/>
                    </a:schemeClr>
                  </a:solidFill>
                </a:rPr>
                <a:t>Step 4 </a:t>
              </a:r>
              <a:r>
                <a:rPr lang="ko-KR" alt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클라이언트에게 응답</a:t>
              </a:r>
              <a:endParaRPr lang="ko-KR" alt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3379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86088" y="2066925"/>
              <a:ext cx="6269037" cy="10477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TextBox 12"/>
            <p:cNvSpPr txBox="1"/>
            <p:nvPr/>
          </p:nvSpPr>
          <p:spPr>
            <a:xfrm>
              <a:off x="3155156" y="3606800"/>
              <a:ext cx="5930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rgbClr val="0070C0"/>
                  </a:solidFill>
                </a:rPr>
                <a:t>응답받은</a:t>
              </a:r>
              <a:r>
                <a:rPr lang="ko-KR" altLang="en-US" b="1" dirty="0" smtClean="0">
                  <a:solidFill>
                    <a:srgbClr val="0070C0"/>
                  </a:solidFill>
                </a:rPr>
                <a:t> 데이터를 </a:t>
              </a:r>
              <a:r>
                <a:rPr lang="en-US" altLang="ko-KR" b="1" dirty="0" smtClean="0">
                  <a:solidFill>
                    <a:srgbClr val="0070C0"/>
                  </a:solidFill>
                </a:rPr>
                <a:t>map </a:t>
              </a:r>
              <a:r>
                <a:rPr lang="ko-KR" altLang="en-US" b="1" dirty="0" smtClean="0">
                  <a:solidFill>
                    <a:srgbClr val="0070C0"/>
                  </a:solidFill>
                </a:rPr>
                <a:t>객체를 만들어 </a:t>
              </a:r>
              <a:endParaRPr lang="en-US" altLang="ko-KR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rgbClr val="0070C0"/>
                  </a:solidFill>
                </a:rPr>
                <a:t>현재 위치의 정보를 지도로 화면에 보여준다</a:t>
              </a:r>
              <a:r>
                <a:rPr lang="en-US" altLang="ko-KR" b="1" dirty="0" smtClean="0">
                  <a:solidFill>
                    <a:srgbClr val="0070C0"/>
                  </a:solidFill>
                </a:rPr>
                <a:t>.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</p:grp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27900" y="1358252"/>
            <a:ext cx="3784600" cy="4411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회원 가입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/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로그인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메일 인증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P18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4818" name="Picture 2" descr="C:\Users\admin\Desktop\회원가입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849" y="1066800"/>
            <a:ext cx="6904027" cy="5041900"/>
          </a:xfrm>
          <a:prstGeom prst="rect">
            <a:avLst/>
          </a:prstGeom>
          <a:noFill/>
        </p:spPr>
      </p:pic>
      <p:pic>
        <p:nvPicPr>
          <p:cNvPr id="34819" name="Picture 3" descr="D:\sts3\final_project\finalProject\Web_final\presentation\signupDeta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00950" y="1108075"/>
            <a:ext cx="2095500" cy="4972050"/>
          </a:xfrm>
          <a:prstGeom prst="rect">
            <a:avLst/>
          </a:prstGeom>
          <a:noFill/>
        </p:spPr>
      </p:pic>
      <p:pic>
        <p:nvPicPr>
          <p:cNvPr id="34820" name="Picture 4" descr="D:\sts3\final_project\finalProject\Web_final\presentation\loginDet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31388" y="1419225"/>
            <a:ext cx="1800225" cy="4400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회원 가입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/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로그인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메일 인증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P19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3989" y="1689301"/>
            <a:ext cx="6132512" cy="4367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모서리가 둥근 직사각형 9"/>
          <p:cNvSpPr/>
          <p:nvPr/>
        </p:nvSpPr>
        <p:spPr>
          <a:xfrm>
            <a:off x="3536687" y="978585"/>
            <a:ext cx="4447116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1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클라이언트의 메일 인증 요청</a:t>
            </a:r>
            <a:endParaRPr lang="en-US" altLang="ko-KR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비동기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방식으로 요청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회원 가입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/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로그인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메일 인증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P20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3536687" y="978585"/>
            <a:ext cx="4447116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2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서버에서의 처리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45067" y="1600200"/>
            <a:ext cx="4978400" cy="4902200"/>
            <a:chOff x="457200" y="1600200"/>
            <a:chExt cx="4978400" cy="4902200"/>
          </a:xfrm>
        </p:grpSpPr>
        <p:grpSp>
          <p:nvGrpSpPr>
            <p:cNvPr id="13" name="그룹 12"/>
            <p:cNvGrpSpPr/>
            <p:nvPr/>
          </p:nvGrpSpPr>
          <p:grpSpPr>
            <a:xfrm>
              <a:off x="457200" y="1600200"/>
              <a:ext cx="4978400" cy="4902200"/>
              <a:chOff x="406400" y="1676400"/>
              <a:chExt cx="5537200" cy="3505200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406400" y="1676400"/>
                <a:ext cx="5537200" cy="35052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42786" y="1737033"/>
                <a:ext cx="3938037" cy="660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Step 2_0</a:t>
                </a:r>
              </a:p>
              <a:p>
                <a:r>
                  <a:rPr lang="en-US" altLang="ko-KR" b="1" dirty="0" err="1" smtClean="0"/>
                  <a:t>Smtp</a:t>
                </a:r>
                <a:r>
                  <a:rPr lang="en-US" altLang="ko-KR" b="1" dirty="0" smtClean="0"/>
                  <a:t> </a:t>
                </a:r>
                <a:r>
                  <a:rPr lang="ko-KR" altLang="en-US" b="1" dirty="0" smtClean="0"/>
                  <a:t>프로토콜 사용을 위해</a:t>
                </a:r>
                <a:endParaRPr lang="en-US" altLang="ko-KR" b="1" dirty="0" smtClean="0"/>
              </a:p>
              <a:p>
                <a:r>
                  <a:rPr lang="en-US" altLang="ko-KR" b="1" dirty="0" smtClean="0"/>
                  <a:t>Maven</a:t>
                </a:r>
                <a:r>
                  <a:rPr lang="ko-KR" altLang="en-US" b="1" dirty="0" smtClean="0"/>
                  <a:t>에 </a:t>
                </a:r>
                <a:r>
                  <a:rPr lang="en-US" altLang="ko-KR" b="1" dirty="0" smtClean="0"/>
                  <a:t>dependency</a:t>
                </a:r>
                <a:r>
                  <a:rPr lang="ko-KR" altLang="en-US" b="1" dirty="0" smtClean="0"/>
                  <a:t>추가</a:t>
                </a:r>
                <a:endParaRPr lang="en-US" altLang="ko-KR" b="1" dirty="0" smtClean="0"/>
              </a:p>
            </p:txBody>
          </p:sp>
        </p:grpSp>
        <p:pic>
          <p:nvPicPr>
            <p:cNvPr id="3686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25475" y="3017469"/>
              <a:ext cx="4581525" cy="184593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21" name="그룹 20"/>
          <p:cNvGrpSpPr/>
          <p:nvPr/>
        </p:nvGrpSpPr>
        <p:grpSpPr>
          <a:xfrm>
            <a:off x="6468534" y="1714500"/>
            <a:ext cx="4978400" cy="4673600"/>
            <a:chOff x="6108700" y="1663700"/>
            <a:chExt cx="4978400" cy="4673600"/>
          </a:xfrm>
        </p:grpSpPr>
        <p:grpSp>
          <p:nvGrpSpPr>
            <p:cNvPr id="9" name="그룹 8"/>
            <p:cNvGrpSpPr/>
            <p:nvPr/>
          </p:nvGrpSpPr>
          <p:grpSpPr>
            <a:xfrm>
              <a:off x="6108700" y="4762500"/>
              <a:ext cx="4978400" cy="1574800"/>
              <a:chOff x="406400" y="1676400"/>
              <a:chExt cx="5537200" cy="3505200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406400" y="1676400"/>
                <a:ext cx="5537200" cy="35052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67833" y="1765301"/>
                <a:ext cx="4816799" cy="1438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Step 2_1 </a:t>
                </a:r>
              </a:p>
              <a:p>
                <a:r>
                  <a:rPr lang="en-US" altLang="ko-KR" b="1" dirty="0" smtClean="0"/>
                  <a:t>Inject </a:t>
                </a:r>
                <a:r>
                  <a:rPr lang="ko-KR" altLang="en-US" b="1" dirty="0" err="1" smtClean="0"/>
                  <a:t>어노태이션을</a:t>
                </a:r>
                <a:r>
                  <a:rPr lang="ko-KR" altLang="en-US" b="1" dirty="0" smtClean="0"/>
                  <a:t> 사용 객체 주입</a:t>
                </a:r>
                <a:endParaRPr lang="ko-KR" altLang="en-US" b="1" dirty="0"/>
              </a:p>
            </p:txBody>
          </p:sp>
        </p:grpSp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77075" y="5564188"/>
              <a:ext cx="3676650" cy="5048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16" name="그룹 15"/>
            <p:cNvGrpSpPr/>
            <p:nvPr/>
          </p:nvGrpSpPr>
          <p:grpSpPr>
            <a:xfrm>
              <a:off x="6108700" y="1663700"/>
              <a:ext cx="4978400" cy="2997200"/>
              <a:chOff x="406400" y="1676400"/>
              <a:chExt cx="5537200" cy="3505200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406400" y="1676400"/>
                <a:ext cx="5537200" cy="35052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242786" y="1737035"/>
                <a:ext cx="3938037" cy="1079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Step 2_0</a:t>
                </a:r>
              </a:p>
              <a:p>
                <a:r>
                  <a:rPr lang="en-US" altLang="ko-KR" b="1" dirty="0" smtClean="0"/>
                  <a:t>Root-context</a:t>
                </a:r>
                <a:r>
                  <a:rPr lang="ko-KR" altLang="en-US" b="1" dirty="0" smtClean="0"/>
                  <a:t>에서 </a:t>
                </a:r>
                <a:r>
                  <a:rPr lang="en-US" altLang="ko-KR" b="1" dirty="0" smtClean="0"/>
                  <a:t>bean </a:t>
                </a:r>
                <a:r>
                  <a:rPr lang="ko-KR" altLang="en-US" b="1" dirty="0" smtClean="0"/>
                  <a:t>등록</a:t>
                </a:r>
                <a:r>
                  <a:rPr lang="en-US" altLang="ko-KR" b="1" dirty="0" smtClean="0"/>
                  <a:t> </a:t>
                </a:r>
              </a:p>
              <a:p>
                <a:endParaRPr lang="ko-KR" altLang="en-US" b="1" dirty="0"/>
              </a:p>
            </p:txBody>
          </p:sp>
        </p:grpSp>
        <p:pic>
          <p:nvPicPr>
            <p:cNvPr id="3686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583363" y="2409997"/>
              <a:ext cx="4262437" cy="181434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0" name="직사각형 19"/>
            <p:cNvSpPr/>
            <p:nvPr/>
          </p:nvSpPr>
          <p:spPr>
            <a:xfrm>
              <a:off x="8324850" y="2990850"/>
              <a:ext cx="666750" cy="1206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password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회원 가입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/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로그인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메일 인증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P21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3536687" y="978585"/>
            <a:ext cx="4447116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2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서버에서의 처리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4" name="그룹 8"/>
          <p:cNvGrpSpPr/>
          <p:nvPr/>
        </p:nvGrpSpPr>
        <p:grpSpPr>
          <a:xfrm>
            <a:off x="410634" y="1612900"/>
            <a:ext cx="11298766" cy="4864100"/>
            <a:chOff x="406400" y="1676400"/>
            <a:chExt cx="5537200" cy="35052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406400" y="1676400"/>
              <a:ext cx="5537200" cy="3505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38300" y="1765302"/>
              <a:ext cx="3073400" cy="465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Step 2_2</a:t>
              </a:r>
            </a:p>
            <a:p>
              <a:pPr algn="ctr"/>
              <a:r>
                <a:rPr lang="en-US" altLang="ko-KR" b="1" dirty="0" smtClean="0"/>
                <a:t>Controller (</a:t>
              </a:r>
              <a:r>
                <a:rPr lang="ko-KR" altLang="en-US" b="1" dirty="0" err="1" smtClean="0"/>
                <a:t>비동기</a:t>
              </a:r>
              <a:r>
                <a:rPr lang="ko-KR" altLang="en-US" b="1" dirty="0" smtClean="0"/>
                <a:t> 방식</a:t>
              </a:r>
              <a:r>
                <a:rPr lang="en-US" altLang="ko-KR" b="1" dirty="0" smtClean="0"/>
                <a:t>)</a:t>
              </a:r>
            </a:p>
          </p:txBody>
        </p:sp>
      </p:grp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4575" y="2598738"/>
            <a:ext cx="7688263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/>
          <p:cNvSpPr txBox="1"/>
          <p:nvPr/>
        </p:nvSpPr>
        <p:spPr>
          <a:xfrm>
            <a:off x="2527300" y="5435600"/>
            <a:ext cx="737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기존에 가입이 된 메일인지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DB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를 통해 먼저 확인을 하고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존재하는 아이디가 아니라면 메일 전송을 한다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회원 가입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/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로그인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메일 인증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P22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3536687" y="978585"/>
            <a:ext cx="4447116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2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서버에서의 처리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3" name="그룹 8"/>
          <p:cNvGrpSpPr/>
          <p:nvPr/>
        </p:nvGrpSpPr>
        <p:grpSpPr>
          <a:xfrm>
            <a:off x="410634" y="1612900"/>
            <a:ext cx="11298766" cy="4864100"/>
            <a:chOff x="406400" y="1676400"/>
            <a:chExt cx="5537200" cy="35052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406400" y="1676400"/>
              <a:ext cx="5537200" cy="3505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38300" y="1765302"/>
              <a:ext cx="3073400" cy="465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Step 2_3</a:t>
              </a:r>
            </a:p>
            <a:p>
              <a:pPr algn="ctr"/>
              <a:r>
                <a:rPr lang="en-US" altLang="ko-KR" b="1" dirty="0" err="1" smtClean="0"/>
                <a:t>M</a:t>
              </a:r>
              <a:r>
                <a:rPr lang="en-US" altLang="ko-KR" b="1" dirty="0" err="1" smtClean="0"/>
                <a:t>ailSendService</a:t>
              </a:r>
              <a:endParaRPr lang="ko-KR" altLang="en-US" b="1" dirty="0"/>
            </a:p>
          </p:txBody>
        </p:sp>
      </p:grp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81725" y="2576513"/>
            <a:ext cx="5474617" cy="20462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" y="2574925"/>
            <a:ext cx="5602899" cy="2060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11550" y="4937125"/>
            <a:ext cx="5143500" cy="1352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TextBox 34"/>
          <p:cNvSpPr txBox="1"/>
          <p:nvPr/>
        </p:nvSpPr>
        <p:spPr>
          <a:xfrm>
            <a:off x="2019300" y="19431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메일 보낼 양식 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생성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method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89900" y="21463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메일 전송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method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699500" y="53975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난수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생성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회원 가입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/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로그인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메일 인증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933187" y="1118285"/>
            <a:ext cx="4447116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3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클라이언트에게 응답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900" y="1792288"/>
            <a:ext cx="4572000" cy="2105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/>
          <p:cNvSpPr txBox="1"/>
          <p:nvPr/>
        </p:nvSpPr>
        <p:spPr>
          <a:xfrm>
            <a:off x="1130300" y="474980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존재하는 아이디라면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false</a:t>
            </a:r>
            <a:r>
              <a:rPr lang="ko-KR" altLang="en-US" b="1" dirty="0" smtClean="0">
                <a:solidFill>
                  <a:srgbClr val="0070C0"/>
                </a:solidFill>
              </a:rPr>
              <a:t>를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파라미터로</a:t>
            </a:r>
            <a:r>
              <a:rPr lang="ko-KR" altLang="en-US" b="1" dirty="0" smtClean="0">
                <a:solidFill>
                  <a:srgbClr val="0070C0"/>
                </a:solidFill>
              </a:rPr>
              <a:t> 받으므로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존재하는 아이디임을 명시</a:t>
            </a:r>
            <a:r>
              <a:rPr lang="en-US" altLang="ko-KR" b="1" dirty="0" smtClean="0">
                <a:solidFill>
                  <a:srgbClr val="0070C0"/>
                </a:solidFill>
              </a:rPr>
              <a:t>,</a:t>
            </a: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아니라면 메일이 전송됨을 명시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5313" y="1326577"/>
            <a:ext cx="5678487" cy="4080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2400" i="1" kern="0" dirty="0">
                  <a:ln w="9525">
                    <a:noFill/>
                  </a:ln>
                  <a:solidFill>
                    <a:srgbClr val="7FC8AA"/>
                  </a:solidFill>
                  <a:effectLst>
                    <a:outerShdw dist="38100" dir="2700000" algn="tl">
                      <a:srgbClr val="00B050"/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PPT </a:t>
              </a:r>
              <a:r>
                <a:rPr lang="en-US" altLang="ko-KR" sz="2400" i="1" kern="0" dirty="0" smtClean="0">
                  <a:ln w="9525">
                    <a:noFill/>
                  </a:ln>
                  <a:solidFill>
                    <a:srgbClr val="7FC8AA"/>
                  </a:solidFill>
                  <a:effectLst>
                    <a:outerShdw dist="38100" dir="2700000" algn="tl">
                      <a:srgbClr val="00B050"/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PRESENTATION</a:t>
              </a:r>
              <a:endParaRPr lang="ko-KR" altLang="en-US" dirty="0">
                <a:solidFill>
                  <a:srgbClr val="7FC8AA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P01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원호 4">
            <a:extLst>
              <a:ext uri="{FF2B5EF4-FFF2-40B4-BE49-F238E27FC236}">
                <a16:creationId xmlns="" xmlns:a16="http://schemas.microsoft.com/office/drawing/2014/main" id="{AC88FFF8-5F1F-7104-B2DB-C3736EC1B4D1}"/>
              </a:ext>
            </a:extLst>
          </p:cNvPr>
          <p:cNvSpPr/>
          <p:nvPr/>
        </p:nvSpPr>
        <p:spPr>
          <a:xfrm>
            <a:off x="2014805" y="1972954"/>
            <a:ext cx="1968929" cy="1968928"/>
          </a:xfrm>
          <a:prstGeom prst="arc">
            <a:avLst>
              <a:gd name="adj1" fmla="val 15062241"/>
              <a:gd name="adj2" fmla="val 10686441"/>
            </a:avLst>
          </a:prstGeom>
          <a:noFill/>
          <a:ln w="19050" cap="rnd">
            <a:solidFill>
              <a:srgbClr val="00B050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1" name="원호 60">
            <a:extLst>
              <a:ext uri="{FF2B5EF4-FFF2-40B4-BE49-F238E27FC236}">
                <a16:creationId xmlns="" xmlns:a16="http://schemas.microsoft.com/office/drawing/2014/main" id="{E69F4C95-F3BD-6C21-6140-5C7D970CD1D0}"/>
              </a:ext>
            </a:extLst>
          </p:cNvPr>
          <p:cNvSpPr/>
          <p:nvPr/>
        </p:nvSpPr>
        <p:spPr>
          <a:xfrm>
            <a:off x="2068609" y="2026759"/>
            <a:ext cx="1861319" cy="1861319"/>
          </a:xfrm>
          <a:prstGeom prst="arc">
            <a:avLst>
              <a:gd name="adj1" fmla="val 16200000"/>
              <a:gd name="adj2" fmla="val 8777927"/>
            </a:avLst>
          </a:prstGeom>
          <a:solidFill>
            <a:srgbClr val="7FC8AA">
              <a:alpha val="63000"/>
            </a:srgbClr>
          </a:solidFill>
          <a:ln w="53975" cap="rnd">
            <a:noFill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73A74212-8ECD-E020-F1BC-0262F6894746}"/>
              </a:ext>
            </a:extLst>
          </p:cNvPr>
          <p:cNvSpPr txBox="1"/>
          <p:nvPr/>
        </p:nvSpPr>
        <p:spPr>
          <a:xfrm>
            <a:off x="1364232" y="2031859"/>
            <a:ext cx="1429623" cy="7079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65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</p:txBody>
      </p:sp>
      <p:sp>
        <p:nvSpPr>
          <p:cNvPr id="63" name="원호 62">
            <a:extLst>
              <a:ext uri="{FF2B5EF4-FFF2-40B4-BE49-F238E27FC236}">
                <a16:creationId xmlns="" xmlns:a16="http://schemas.microsoft.com/office/drawing/2014/main" id="{75CDBEF6-DF66-E342-C6BB-D4537B8091A5}"/>
              </a:ext>
            </a:extLst>
          </p:cNvPr>
          <p:cNvSpPr/>
          <p:nvPr/>
        </p:nvSpPr>
        <p:spPr>
          <a:xfrm>
            <a:off x="5242954" y="1982450"/>
            <a:ext cx="1968929" cy="1968928"/>
          </a:xfrm>
          <a:prstGeom prst="arc">
            <a:avLst>
              <a:gd name="adj1" fmla="val 15062241"/>
              <a:gd name="adj2" fmla="val 10686441"/>
            </a:avLst>
          </a:prstGeom>
          <a:noFill/>
          <a:ln w="19050" cap="rnd">
            <a:solidFill>
              <a:srgbClr val="00B050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4" name="원호 63">
            <a:extLst>
              <a:ext uri="{FF2B5EF4-FFF2-40B4-BE49-F238E27FC236}">
                <a16:creationId xmlns="" xmlns:a16="http://schemas.microsoft.com/office/drawing/2014/main" id="{DAB63E82-5CCD-BE08-2B86-9008F2803505}"/>
              </a:ext>
            </a:extLst>
          </p:cNvPr>
          <p:cNvSpPr/>
          <p:nvPr/>
        </p:nvSpPr>
        <p:spPr>
          <a:xfrm>
            <a:off x="5296758" y="2036255"/>
            <a:ext cx="1861319" cy="1861319"/>
          </a:xfrm>
          <a:prstGeom prst="arc">
            <a:avLst>
              <a:gd name="adj1" fmla="val 16200000"/>
              <a:gd name="adj2" fmla="val 5422716"/>
            </a:avLst>
          </a:prstGeom>
          <a:solidFill>
            <a:schemeClr val="accent5">
              <a:alpha val="63000"/>
            </a:schemeClr>
          </a:solidFill>
          <a:ln w="53975" cap="rnd">
            <a:noFill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4C7F4ABA-B01B-09D6-D6B8-053EA6AB866B}"/>
              </a:ext>
            </a:extLst>
          </p:cNvPr>
          <p:cNvSpPr txBox="1"/>
          <p:nvPr/>
        </p:nvSpPr>
        <p:spPr>
          <a:xfrm>
            <a:off x="4592381" y="2041357"/>
            <a:ext cx="1429623" cy="7079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</p:txBody>
      </p:sp>
      <p:sp>
        <p:nvSpPr>
          <p:cNvPr id="66" name="원호 65">
            <a:extLst>
              <a:ext uri="{FF2B5EF4-FFF2-40B4-BE49-F238E27FC236}">
                <a16:creationId xmlns="" xmlns:a16="http://schemas.microsoft.com/office/drawing/2014/main" id="{3207B691-3E75-F48C-054C-80A987FB6B86}"/>
              </a:ext>
            </a:extLst>
          </p:cNvPr>
          <p:cNvSpPr/>
          <p:nvPr/>
        </p:nvSpPr>
        <p:spPr>
          <a:xfrm>
            <a:off x="8471102" y="1991949"/>
            <a:ext cx="1968929" cy="1968928"/>
          </a:xfrm>
          <a:prstGeom prst="arc">
            <a:avLst>
              <a:gd name="adj1" fmla="val 15062241"/>
              <a:gd name="adj2" fmla="val 10686441"/>
            </a:avLst>
          </a:prstGeom>
          <a:noFill/>
          <a:ln w="19050" cap="rnd">
            <a:solidFill>
              <a:srgbClr val="00B050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7" name="원호 66">
            <a:extLst>
              <a:ext uri="{FF2B5EF4-FFF2-40B4-BE49-F238E27FC236}">
                <a16:creationId xmlns="" xmlns:a16="http://schemas.microsoft.com/office/drawing/2014/main" id="{E52781B3-DA63-470C-6085-3555EFC3C119}"/>
              </a:ext>
            </a:extLst>
          </p:cNvPr>
          <p:cNvSpPr/>
          <p:nvPr/>
        </p:nvSpPr>
        <p:spPr>
          <a:xfrm>
            <a:off x="8524907" y="2045753"/>
            <a:ext cx="1861319" cy="1861319"/>
          </a:xfrm>
          <a:prstGeom prst="arc">
            <a:avLst>
              <a:gd name="adj1" fmla="val 16200000"/>
              <a:gd name="adj2" fmla="val 742434"/>
            </a:avLst>
          </a:prstGeom>
          <a:solidFill>
            <a:srgbClr val="E1F2CE">
              <a:alpha val="63000"/>
            </a:srgbClr>
          </a:solidFill>
          <a:ln w="53975" cap="rnd">
            <a:noFill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7956F5B-1FDB-D99E-1C3A-3533B76B50D6}"/>
              </a:ext>
            </a:extLst>
          </p:cNvPr>
          <p:cNvSpPr txBox="1"/>
          <p:nvPr/>
        </p:nvSpPr>
        <p:spPr>
          <a:xfrm>
            <a:off x="7820530" y="2050854"/>
            <a:ext cx="1429623" cy="7079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27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="" xmlns:a16="http://schemas.microsoft.com/office/drawing/2014/main" id="{ADFDF5EA-538F-8706-B71E-E93872AC07EF}"/>
              </a:ext>
            </a:extLst>
          </p:cNvPr>
          <p:cNvSpPr/>
          <p:nvPr/>
        </p:nvSpPr>
        <p:spPr>
          <a:xfrm>
            <a:off x="1765723" y="4802144"/>
            <a:ext cx="2467090" cy="1107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7FC8AA"/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17E76EBF-900F-B5EA-98C7-EA9EA2E22A23}"/>
              </a:ext>
            </a:extLst>
          </p:cNvPr>
          <p:cNvSpPr/>
          <p:nvPr/>
        </p:nvSpPr>
        <p:spPr>
          <a:xfrm>
            <a:off x="4993872" y="4802143"/>
            <a:ext cx="246709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5B9BD5"/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0C6A009B-959C-586B-0ABD-C4453C39C69B}"/>
              </a:ext>
            </a:extLst>
          </p:cNvPr>
          <p:cNvSpPr/>
          <p:nvPr/>
        </p:nvSpPr>
        <p:spPr>
          <a:xfrm>
            <a:off x="8222021" y="4802142"/>
            <a:ext cx="246709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7FC8AA"/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72" name="모서리가 둥근 직사각형 46">
            <a:extLst>
              <a:ext uri="{FF2B5EF4-FFF2-40B4-BE49-F238E27FC236}">
                <a16:creationId xmlns="" xmlns:a16="http://schemas.microsoft.com/office/drawing/2014/main" id="{D71138FC-0C6F-3BA3-5988-FE2556618F6D}"/>
              </a:ext>
            </a:extLst>
          </p:cNvPr>
          <p:cNvSpPr/>
          <p:nvPr/>
        </p:nvSpPr>
        <p:spPr>
          <a:xfrm>
            <a:off x="2872650" y="4408194"/>
            <a:ext cx="209420" cy="209419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73" name="모서리가 둥근 직사각형 47">
            <a:extLst>
              <a:ext uri="{FF2B5EF4-FFF2-40B4-BE49-F238E27FC236}">
                <a16:creationId xmlns="" xmlns:a16="http://schemas.microsoft.com/office/drawing/2014/main" id="{D146E8C6-4962-67AA-D3CB-E8351831DD80}"/>
              </a:ext>
            </a:extLst>
          </p:cNvPr>
          <p:cNvSpPr/>
          <p:nvPr/>
        </p:nvSpPr>
        <p:spPr>
          <a:xfrm>
            <a:off x="6144241" y="4408194"/>
            <a:ext cx="209420" cy="209419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74" name="모서리가 둥근 직사각형 48">
            <a:extLst>
              <a:ext uri="{FF2B5EF4-FFF2-40B4-BE49-F238E27FC236}">
                <a16:creationId xmlns="" xmlns:a16="http://schemas.microsoft.com/office/drawing/2014/main" id="{71190729-85B7-5565-7493-006DD62AF248}"/>
              </a:ext>
            </a:extLst>
          </p:cNvPr>
          <p:cNvSpPr/>
          <p:nvPr/>
        </p:nvSpPr>
        <p:spPr>
          <a:xfrm>
            <a:off x="9380778" y="4408194"/>
            <a:ext cx="209420" cy="209419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75" name="자유형 49">
            <a:extLst>
              <a:ext uri="{FF2B5EF4-FFF2-40B4-BE49-F238E27FC236}">
                <a16:creationId xmlns="" xmlns:a16="http://schemas.microsoft.com/office/drawing/2014/main" id="{DB840F60-FDC1-8EFA-06B5-69D996101A3D}"/>
              </a:ext>
            </a:extLst>
          </p:cNvPr>
          <p:cNvSpPr/>
          <p:nvPr/>
        </p:nvSpPr>
        <p:spPr>
          <a:xfrm>
            <a:off x="2886017" y="4252732"/>
            <a:ext cx="210317" cy="233685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0768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2400" i="1" kern="0" dirty="0">
                  <a:ln w="9525">
                    <a:noFill/>
                  </a:ln>
                  <a:solidFill>
                    <a:srgbClr val="7FC8AA"/>
                  </a:solidFill>
                  <a:effectLst>
                    <a:outerShdw dist="38100" dir="2700000" algn="tl">
                      <a:srgbClr val="00B050"/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PPT </a:t>
              </a:r>
              <a:r>
                <a:rPr lang="en-US" altLang="ko-KR" sz="2400" i="1" kern="0" dirty="0" smtClean="0">
                  <a:ln w="9525">
                    <a:noFill/>
                  </a:ln>
                  <a:solidFill>
                    <a:srgbClr val="7FC8AA"/>
                  </a:solidFill>
                  <a:effectLst>
                    <a:outerShdw dist="38100" dir="2700000" algn="tl">
                      <a:srgbClr val="00B050"/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PRESENTATION</a:t>
              </a:r>
              <a:endParaRPr lang="ko-KR" altLang="en-US" dirty="0">
                <a:solidFill>
                  <a:srgbClr val="7FC8AA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P01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D535444-127B-979F-1841-8CD2433ACBB3}"/>
              </a:ext>
            </a:extLst>
          </p:cNvPr>
          <p:cNvSpPr txBox="1"/>
          <p:nvPr/>
        </p:nvSpPr>
        <p:spPr>
          <a:xfrm>
            <a:off x="2958867" y="3448177"/>
            <a:ext cx="1244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27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8D564E4A-7A0D-4F75-7A93-CADAB053BB0E}"/>
              </a:ext>
            </a:extLst>
          </p:cNvPr>
          <p:cNvSpPr/>
          <p:nvPr/>
        </p:nvSpPr>
        <p:spPr>
          <a:xfrm>
            <a:off x="2123254" y="4260257"/>
            <a:ext cx="2915825" cy="1330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53758447-2E28-D74C-F7C3-E4920C0BA40B}"/>
              </a:ext>
            </a:extLst>
          </p:cNvPr>
          <p:cNvGrpSpPr/>
          <p:nvPr/>
        </p:nvGrpSpPr>
        <p:grpSpPr>
          <a:xfrm>
            <a:off x="1910663" y="2238945"/>
            <a:ext cx="3341009" cy="1742506"/>
            <a:chOff x="1483181" y="2679815"/>
            <a:chExt cx="3341009" cy="1742506"/>
          </a:xfrm>
        </p:grpSpPr>
        <p:grpSp>
          <p:nvGrpSpPr>
            <p:cNvPr id="10" name="그룹 9">
              <a:extLst>
                <a:ext uri="{FF2B5EF4-FFF2-40B4-BE49-F238E27FC236}">
                  <a16:creationId xmlns="" xmlns:a16="http://schemas.microsoft.com/office/drawing/2014/main" id="{7BA8F2C8-AF6E-E101-9207-761496901C2A}"/>
                </a:ext>
              </a:extLst>
            </p:cNvPr>
            <p:cNvGrpSpPr/>
            <p:nvPr/>
          </p:nvGrpSpPr>
          <p:grpSpPr>
            <a:xfrm>
              <a:off x="1483181" y="2751816"/>
              <a:ext cx="3341009" cy="1670505"/>
              <a:chOff x="3650341" y="2960911"/>
              <a:chExt cx="4557486" cy="2278743"/>
            </a:xfrm>
          </p:grpSpPr>
          <p:sp>
            <p:nvSpPr>
              <p:cNvPr id="14" name="오른쪽 대괄호 13">
                <a:extLst>
                  <a:ext uri="{FF2B5EF4-FFF2-40B4-BE49-F238E27FC236}">
                    <a16:creationId xmlns="" xmlns:a16="http://schemas.microsoft.com/office/drawing/2014/main" id="{1F118EFD-E5D8-E727-46F8-609381F54F5E}"/>
                  </a:ext>
                </a:extLst>
              </p:cNvPr>
              <p:cNvSpPr/>
              <p:nvPr/>
            </p:nvSpPr>
            <p:spPr>
              <a:xfrm rot="16200000">
                <a:off x="4789712" y="1821540"/>
                <a:ext cx="2278743" cy="4557486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오른쪽 대괄호 14">
                <a:extLst>
                  <a:ext uri="{FF2B5EF4-FFF2-40B4-BE49-F238E27FC236}">
                    <a16:creationId xmlns="" xmlns:a16="http://schemas.microsoft.com/office/drawing/2014/main" id="{0AF5F968-2ECE-6A4C-839E-64821BC4BB19}"/>
                  </a:ext>
                </a:extLst>
              </p:cNvPr>
              <p:cNvSpPr/>
              <p:nvPr/>
            </p:nvSpPr>
            <p:spPr>
              <a:xfrm rot="16200000">
                <a:off x="5184318" y="3005358"/>
                <a:ext cx="1489531" cy="2979062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1" name="직선 연결선 10">
              <a:extLst>
                <a:ext uri="{FF2B5EF4-FFF2-40B4-BE49-F238E27FC236}">
                  <a16:creationId xmlns="" xmlns:a16="http://schemas.microsoft.com/office/drawing/2014/main" id="{38B3E5C8-FBC3-27EA-A4C4-425989350B8F}"/>
                </a:ext>
              </a:extLst>
            </p:cNvPr>
            <p:cNvCxnSpPr>
              <a:cxnSpLocks/>
            </p:cNvCxnSpPr>
            <p:nvPr/>
          </p:nvCxnSpPr>
          <p:spPr>
            <a:xfrm>
              <a:off x="3153685" y="2679815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="" xmlns:a16="http://schemas.microsoft.com/office/drawing/2014/main" id="{F54104A9-D39C-BB48-0268-7E860A147D52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964648" y="3174890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7F72AEE3-45B9-0E2D-A29E-A93C77DCA70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312504" y="3151418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원호 15">
            <a:extLst>
              <a:ext uri="{FF2B5EF4-FFF2-40B4-BE49-F238E27FC236}">
                <a16:creationId xmlns="" xmlns:a16="http://schemas.microsoft.com/office/drawing/2014/main" id="{8E4FDA09-71B1-D0D2-E7A7-EA3A305C35BC}"/>
              </a:ext>
            </a:extLst>
          </p:cNvPr>
          <p:cNvSpPr/>
          <p:nvPr/>
        </p:nvSpPr>
        <p:spPr>
          <a:xfrm>
            <a:off x="2216522" y="2610697"/>
            <a:ext cx="2741507" cy="2741507"/>
          </a:xfrm>
          <a:prstGeom prst="arc">
            <a:avLst>
              <a:gd name="adj1" fmla="val 10808693"/>
              <a:gd name="adj2" fmla="val 14264503"/>
            </a:avLst>
          </a:prstGeom>
          <a:noFill/>
          <a:ln w="425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85B578B-16BB-A85D-75E1-F6DED58F4F77}"/>
              </a:ext>
            </a:extLst>
          </p:cNvPr>
          <p:cNvSpPr txBox="1"/>
          <p:nvPr/>
        </p:nvSpPr>
        <p:spPr>
          <a:xfrm>
            <a:off x="7933336" y="3448177"/>
            <a:ext cx="1244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27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3C7113B6-3450-EB8F-8CE7-4FD0CA8F9F6B}"/>
              </a:ext>
            </a:extLst>
          </p:cNvPr>
          <p:cNvSpPr/>
          <p:nvPr/>
        </p:nvSpPr>
        <p:spPr>
          <a:xfrm>
            <a:off x="7097723" y="4260257"/>
            <a:ext cx="2915825" cy="1330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E24BB59C-9439-375D-5524-60AD13B9A0B6}"/>
              </a:ext>
            </a:extLst>
          </p:cNvPr>
          <p:cNvGrpSpPr/>
          <p:nvPr/>
        </p:nvGrpSpPr>
        <p:grpSpPr>
          <a:xfrm>
            <a:off x="6885132" y="2238945"/>
            <a:ext cx="3341009" cy="1742506"/>
            <a:chOff x="1483181" y="2679815"/>
            <a:chExt cx="3341009" cy="1742506"/>
          </a:xfrm>
        </p:grpSpPr>
        <p:grpSp>
          <p:nvGrpSpPr>
            <p:cNvPr id="20" name="그룹 19">
              <a:extLst>
                <a:ext uri="{FF2B5EF4-FFF2-40B4-BE49-F238E27FC236}">
                  <a16:creationId xmlns="" xmlns:a16="http://schemas.microsoft.com/office/drawing/2014/main" id="{709B1CF8-C8CD-60B3-7DD8-1B1E409E2DC5}"/>
                </a:ext>
              </a:extLst>
            </p:cNvPr>
            <p:cNvGrpSpPr/>
            <p:nvPr/>
          </p:nvGrpSpPr>
          <p:grpSpPr>
            <a:xfrm>
              <a:off x="1483181" y="2751816"/>
              <a:ext cx="3341009" cy="1670505"/>
              <a:chOff x="3650341" y="2960911"/>
              <a:chExt cx="4557486" cy="2278743"/>
            </a:xfrm>
          </p:grpSpPr>
          <p:sp>
            <p:nvSpPr>
              <p:cNvPr id="24" name="오른쪽 대괄호 23">
                <a:extLst>
                  <a:ext uri="{FF2B5EF4-FFF2-40B4-BE49-F238E27FC236}">
                    <a16:creationId xmlns="" xmlns:a16="http://schemas.microsoft.com/office/drawing/2014/main" id="{3444705B-5BC0-2F83-0895-124215AB1CDD}"/>
                  </a:ext>
                </a:extLst>
              </p:cNvPr>
              <p:cNvSpPr/>
              <p:nvPr/>
            </p:nvSpPr>
            <p:spPr>
              <a:xfrm rot="16200000">
                <a:off x="4789712" y="1821540"/>
                <a:ext cx="2278743" cy="4557486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오른쪽 대괄호 24">
                <a:extLst>
                  <a:ext uri="{FF2B5EF4-FFF2-40B4-BE49-F238E27FC236}">
                    <a16:creationId xmlns="" xmlns:a16="http://schemas.microsoft.com/office/drawing/2014/main" id="{E2CA1BEB-3307-886E-42C7-06DB47F8968F}"/>
                  </a:ext>
                </a:extLst>
              </p:cNvPr>
              <p:cNvSpPr/>
              <p:nvPr/>
            </p:nvSpPr>
            <p:spPr>
              <a:xfrm rot="16200000">
                <a:off x="5184318" y="3005358"/>
                <a:ext cx="1489531" cy="2979062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21" name="직선 연결선 20">
              <a:extLst>
                <a:ext uri="{FF2B5EF4-FFF2-40B4-BE49-F238E27FC236}">
                  <a16:creationId xmlns="" xmlns:a16="http://schemas.microsoft.com/office/drawing/2014/main" id="{B43E2AF1-2F52-A5A4-C26C-9B9EECB693B4}"/>
                </a:ext>
              </a:extLst>
            </p:cNvPr>
            <p:cNvCxnSpPr>
              <a:cxnSpLocks/>
            </p:cNvCxnSpPr>
            <p:nvPr/>
          </p:nvCxnSpPr>
          <p:spPr>
            <a:xfrm>
              <a:off x="3153685" y="2679815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="" xmlns:a16="http://schemas.microsoft.com/office/drawing/2014/main" id="{A8C2CB6D-1DF3-B3CC-3741-1411EE1C3110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964648" y="3174890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="" xmlns:a16="http://schemas.microsoft.com/office/drawing/2014/main" id="{7FE9A5E6-2D77-F72A-CD3A-73A289D70943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312504" y="3151418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원호 25">
            <a:extLst>
              <a:ext uri="{FF2B5EF4-FFF2-40B4-BE49-F238E27FC236}">
                <a16:creationId xmlns="" xmlns:a16="http://schemas.microsoft.com/office/drawing/2014/main" id="{20147B19-87C4-056C-1553-83A98FC02359}"/>
              </a:ext>
            </a:extLst>
          </p:cNvPr>
          <p:cNvSpPr/>
          <p:nvPr/>
        </p:nvSpPr>
        <p:spPr>
          <a:xfrm>
            <a:off x="7190991" y="2610697"/>
            <a:ext cx="2741507" cy="2741507"/>
          </a:xfrm>
          <a:prstGeom prst="arc">
            <a:avLst>
              <a:gd name="adj1" fmla="val 10808693"/>
              <a:gd name="adj2" fmla="val 14212276"/>
            </a:avLst>
          </a:prstGeom>
          <a:noFill/>
          <a:ln w="425450">
            <a:solidFill>
              <a:srgbClr val="7FC8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7152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AF3BAB71-5773-30AF-31C3-AB5B64A4D28D}"/>
              </a:ext>
            </a:extLst>
          </p:cNvPr>
          <p:cNvSpPr/>
          <p:nvPr/>
        </p:nvSpPr>
        <p:spPr>
          <a:xfrm>
            <a:off x="241300" y="184151"/>
            <a:ext cx="11741150" cy="6496050"/>
          </a:xfrm>
          <a:prstGeom prst="roundRect">
            <a:avLst>
              <a:gd name="adj" fmla="val 2339"/>
            </a:avLst>
          </a:prstGeom>
          <a:solidFill>
            <a:srgbClr val="FFFFFF"/>
          </a:solidFill>
          <a:ln>
            <a:noFill/>
          </a:ln>
          <a:effectLst>
            <a:outerShdw dist="165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ct val="150000"/>
              </a:lnSpc>
            </a:pPr>
            <a:endParaRPr lang="en-US" altLang="ko-KR" sz="6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89400" y="3751302"/>
            <a:ext cx="401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B050"/>
                </a:solidFill>
              </a:rPr>
              <a:t>Contents</a:t>
            </a:r>
            <a:endParaRPr lang="ko-KR" altLang="en-US" sz="2800" b="1" dirty="0" smtClean="0">
              <a:solidFill>
                <a:srgbClr val="00B05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D535444-127B-979F-1841-8CD2433ACBB3}"/>
              </a:ext>
            </a:extLst>
          </p:cNvPr>
          <p:cNvSpPr txBox="1"/>
          <p:nvPr/>
        </p:nvSpPr>
        <p:spPr>
          <a:xfrm>
            <a:off x="5510389" y="3041777"/>
            <a:ext cx="1244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25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8D564E4A-7A0D-4F75-7A93-CADAB053BB0E}"/>
              </a:ext>
            </a:extLst>
          </p:cNvPr>
          <p:cNvSpPr/>
          <p:nvPr/>
        </p:nvSpPr>
        <p:spPr>
          <a:xfrm>
            <a:off x="4305300" y="4412657"/>
            <a:ext cx="342617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 배경 및 개발 도구</a:t>
            </a:r>
            <a:endParaRPr lang="en-US" altLang="ko-KR" sz="20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53758447-2E28-D74C-F7C3-E4920C0BA40B}"/>
              </a:ext>
            </a:extLst>
          </p:cNvPr>
          <p:cNvGrpSpPr/>
          <p:nvPr/>
        </p:nvGrpSpPr>
        <p:grpSpPr>
          <a:xfrm>
            <a:off x="4462185" y="1832545"/>
            <a:ext cx="3341009" cy="1742506"/>
            <a:chOff x="1483181" y="2679815"/>
            <a:chExt cx="3341009" cy="1742506"/>
          </a:xfrm>
        </p:grpSpPr>
        <p:grpSp>
          <p:nvGrpSpPr>
            <p:cNvPr id="35" name="그룹 9">
              <a:extLst>
                <a:ext uri="{FF2B5EF4-FFF2-40B4-BE49-F238E27FC236}">
                  <a16:creationId xmlns="" xmlns:a16="http://schemas.microsoft.com/office/drawing/2014/main" id="{7BA8F2C8-AF6E-E101-9207-761496901C2A}"/>
                </a:ext>
              </a:extLst>
            </p:cNvPr>
            <p:cNvGrpSpPr/>
            <p:nvPr/>
          </p:nvGrpSpPr>
          <p:grpSpPr>
            <a:xfrm>
              <a:off x="1483181" y="2751816"/>
              <a:ext cx="3341009" cy="1670505"/>
              <a:chOff x="3650341" y="2960911"/>
              <a:chExt cx="4557486" cy="2278743"/>
            </a:xfrm>
          </p:grpSpPr>
          <p:sp>
            <p:nvSpPr>
              <p:cNvPr id="39" name="오른쪽 대괄호 38">
                <a:extLst>
                  <a:ext uri="{FF2B5EF4-FFF2-40B4-BE49-F238E27FC236}">
                    <a16:creationId xmlns="" xmlns:a16="http://schemas.microsoft.com/office/drawing/2014/main" id="{1F118EFD-E5D8-E727-46F8-609381F54F5E}"/>
                  </a:ext>
                </a:extLst>
              </p:cNvPr>
              <p:cNvSpPr/>
              <p:nvPr/>
            </p:nvSpPr>
            <p:spPr>
              <a:xfrm rot="16200000">
                <a:off x="4789712" y="1821540"/>
                <a:ext cx="2278743" cy="4557486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오른쪽 대괄호 39">
                <a:extLst>
                  <a:ext uri="{FF2B5EF4-FFF2-40B4-BE49-F238E27FC236}">
                    <a16:creationId xmlns="" xmlns:a16="http://schemas.microsoft.com/office/drawing/2014/main" id="{0AF5F968-2ECE-6A4C-839E-64821BC4BB19}"/>
                  </a:ext>
                </a:extLst>
              </p:cNvPr>
              <p:cNvSpPr/>
              <p:nvPr/>
            </p:nvSpPr>
            <p:spPr>
              <a:xfrm rot="16200000">
                <a:off x="5184318" y="3005358"/>
                <a:ext cx="1489531" cy="2979062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38B3E5C8-FBC3-27EA-A4C4-425989350B8F}"/>
                </a:ext>
              </a:extLst>
            </p:cNvPr>
            <p:cNvCxnSpPr>
              <a:cxnSpLocks/>
            </p:cNvCxnSpPr>
            <p:nvPr/>
          </p:nvCxnSpPr>
          <p:spPr>
            <a:xfrm>
              <a:off x="3153685" y="2679815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="" xmlns:a16="http://schemas.microsoft.com/office/drawing/2014/main" id="{F54104A9-D39C-BB48-0268-7E860A147D52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964648" y="3174890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="" xmlns:a16="http://schemas.microsoft.com/office/drawing/2014/main" id="{7F72AEE3-45B9-0E2D-A29E-A93C77DCA70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312504" y="3151418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원호 40">
            <a:extLst>
              <a:ext uri="{FF2B5EF4-FFF2-40B4-BE49-F238E27FC236}">
                <a16:creationId xmlns="" xmlns:a16="http://schemas.microsoft.com/office/drawing/2014/main" id="{8E4FDA09-71B1-D0D2-E7A7-EA3A305C35BC}"/>
              </a:ext>
            </a:extLst>
          </p:cNvPr>
          <p:cNvSpPr/>
          <p:nvPr/>
        </p:nvSpPr>
        <p:spPr>
          <a:xfrm>
            <a:off x="4725247" y="2204297"/>
            <a:ext cx="2741507" cy="2741507"/>
          </a:xfrm>
          <a:prstGeom prst="arc">
            <a:avLst>
              <a:gd name="adj1" fmla="val 10808693"/>
              <a:gd name="adj2" fmla="val 13288991"/>
            </a:avLst>
          </a:prstGeom>
          <a:noFill/>
          <a:ln w="4254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2400" i="1" kern="0" dirty="0">
                  <a:ln w="9525">
                    <a:noFill/>
                  </a:ln>
                  <a:solidFill>
                    <a:srgbClr val="7FC8AA"/>
                  </a:solidFill>
                  <a:effectLst>
                    <a:outerShdw dist="38100" dir="2700000" algn="tl">
                      <a:srgbClr val="00B050"/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PPT </a:t>
              </a:r>
              <a:r>
                <a:rPr lang="en-US" altLang="ko-KR" sz="2400" i="1" kern="0" dirty="0" smtClean="0">
                  <a:ln w="9525">
                    <a:noFill/>
                  </a:ln>
                  <a:solidFill>
                    <a:srgbClr val="7FC8AA"/>
                  </a:solidFill>
                  <a:effectLst>
                    <a:outerShdw dist="38100" dir="2700000" algn="tl">
                      <a:srgbClr val="00B050"/>
                    </a:outerShdw>
                  </a:effectLst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PRESENTATION</a:t>
              </a:r>
              <a:endParaRPr lang="ko-KR" altLang="en-US" dirty="0">
                <a:solidFill>
                  <a:srgbClr val="7FC8AA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P01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482CD21C-B8DD-3735-7722-9493BA0E8AEE}"/>
              </a:ext>
            </a:extLst>
          </p:cNvPr>
          <p:cNvSpPr/>
          <p:nvPr/>
        </p:nvSpPr>
        <p:spPr>
          <a:xfrm>
            <a:off x="4954038" y="5114057"/>
            <a:ext cx="253099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컨텐츠에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0ED75F45-B161-0656-E43A-82FDDAE8023D}"/>
              </a:ext>
            </a:extLst>
          </p:cNvPr>
          <p:cNvSpPr/>
          <p:nvPr/>
        </p:nvSpPr>
        <p:spPr>
          <a:xfrm>
            <a:off x="5095815" y="3597280"/>
            <a:ext cx="2247446" cy="431800"/>
          </a:xfrm>
          <a:prstGeom prst="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CONTENTS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8C5B096C-9FE6-5EC1-97C8-C2494ED4B0DC}"/>
              </a:ext>
            </a:extLst>
          </p:cNvPr>
          <p:cNvSpPr/>
          <p:nvPr/>
        </p:nvSpPr>
        <p:spPr>
          <a:xfrm>
            <a:off x="5095815" y="4442146"/>
            <a:ext cx="2247446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787744FE-7F74-7C88-2678-4B09DEC0B790}"/>
              </a:ext>
            </a:extLst>
          </p:cNvPr>
          <p:cNvSpPr/>
          <p:nvPr/>
        </p:nvSpPr>
        <p:spPr>
          <a:xfrm>
            <a:off x="5095815" y="4442146"/>
            <a:ext cx="1542595" cy="45719"/>
          </a:xfrm>
          <a:prstGeom prst="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="" xmlns:a16="http://schemas.microsoft.com/office/drawing/2014/main" id="{9130319E-D608-36CF-CF36-1536BEDBABDB}"/>
              </a:ext>
            </a:extLst>
          </p:cNvPr>
          <p:cNvSpPr/>
          <p:nvPr/>
        </p:nvSpPr>
        <p:spPr>
          <a:xfrm>
            <a:off x="6733661" y="4158415"/>
            <a:ext cx="60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70%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19928D71-75DB-7529-7455-48453A1E0051}"/>
              </a:ext>
            </a:extLst>
          </p:cNvPr>
          <p:cNvSpPr/>
          <p:nvPr/>
        </p:nvSpPr>
        <p:spPr>
          <a:xfrm>
            <a:off x="5095815" y="4802761"/>
            <a:ext cx="2247446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F0F98015-E67E-71DA-683F-AE7A5802B35E}"/>
              </a:ext>
            </a:extLst>
          </p:cNvPr>
          <p:cNvSpPr/>
          <p:nvPr/>
        </p:nvSpPr>
        <p:spPr>
          <a:xfrm>
            <a:off x="5095815" y="4802761"/>
            <a:ext cx="1542595" cy="45719"/>
          </a:xfrm>
          <a:prstGeom prst="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8A7F46BF-C226-BC32-DFC2-C4A8E7FBACFD}"/>
              </a:ext>
            </a:extLst>
          </p:cNvPr>
          <p:cNvSpPr/>
          <p:nvPr/>
        </p:nvSpPr>
        <p:spPr>
          <a:xfrm>
            <a:off x="6733661" y="4519030"/>
            <a:ext cx="60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70%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48500AAC-539D-4081-2AD5-F27F026BD3D3}"/>
              </a:ext>
            </a:extLst>
          </p:cNvPr>
          <p:cNvSpPr/>
          <p:nvPr/>
        </p:nvSpPr>
        <p:spPr>
          <a:xfrm flipH="1">
            <a:off x="5095815" y="1476380"/>
            <a:ext cx="2247446" cy="2552700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965200" sx="85000" sy="85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="" xmlns:a16="http://schemas.microsoft.com/office/drawing/2014/main" id="{6D13CCA7-A7FB-7F5C-8F48-3606AF6E62E2}"/>
              </a:ext>
            </a:extLst>
          </p:cNvPr>
          <p:cNvSpPr/>
          <p:nvPr/>
        </p:nvSpPr>
        <p:spPr>
          <a:xfrm>
            <a:off x="1343025" y="5114057"/>
            <a:ext cx="253099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컨텐츠에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="" xmlns:a16="http://schemas.microsoft.com/office/drawing/2014/main" id="{85B6A26B-0FE2-43BF-2538-672EF3AEA506}"/>
              </a:ext>
            </a:extLst>
          </p:cNvPr>
          <p:cNvSpPr/>
          <p:nvPr/>
        </p:nvSpPr>
        <p:spPr>
          <a:xfrm>
            <a:off x="1484802" y="3597280"/>
            <a:ext cx="2247446" cy="431800"/>
          </a:xfrm>
          <a:prstGeom prst="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CONTENTS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="" xmlns:a16="http://schemas.microsoft.com/office/drawing/2014/main" id="{05CE073E-E740-ED28-3CC6-9741138ECAB6}"/>
              </a:ext>
            </a:extLst>
          </p:cNvPr>
          <p:cNvSpPr/>
          <p:nvPr/>
        </p:nvSpPr>
        <p:spPr>
          <a:xfrm>
            <a:off x="1484802" y="4442146"/>
            <a:ext cx="2247446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="" xmlns:a16="http://schemas.microsoft.com/office/drawing/2014/main" id="{64B5F586-7932-02C5-2CAC-D03DBBAEC184}"/>
              </a:ext>
            </a:extLst>
          </p:cNvPr>
          <p:cNvSpPr/>
          <p:nvPr/>
        </p:nvSpPr>
        <p:spPr>
          <a:xfrm>
            <a:off x="1484802" y="4442146"/>
            <a:ext cx="1542595" cy="45719"/>
          </a:xfrm>
          <a:prstGeom prst="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="" xmlns:a16="http://schemas.microsoft.com/office/drawing/2014/main" id="{C969FFA1-333F-94EF-715F-FD4CC9EF8552}"/>
              </a:ext>
            </a:extLst>
          </p:cNvPr>
          <p:cNvSpPr/>
          <p:nvPr/>
        </p:nvSpPr>
        <p:spPr>
          <a:xfrm>
            <a:off x="3122648" y="4158415"/>
            <a:ext cx="60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70%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="" xmlns:a16="http://schemas.microsoft.com/office/drawing/2014/main" id="{F188A280-5F5B-939D-4944-69AC339B9FD9}"/>
              </a:ext>
            </a:extLst>
          </p:cNvPr>
          <p:cNvSpPr/>
          <p:nvPr/>
        </p:nvSpPr>
        <p:spPr>
          <a:xfrm>
            <a:off x="1484802" y="4802761"/>
            <a:ext cx="2247446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1DC722EE-35D7-1D82-6739-0651F64CAA65}"/>
              </a:ext>
            </a:extLst>
          </p:cNvPr>
          <p:cNvSpPr/>
          <p:nvPr/>
        </p:nvSpPr>
        <p:spPr>
          <a:xfrm>
            <a:off x="1484802" y="4802761"/>
            <a:ext cx="1542595" cy="45719"/>
          </a:xfrm>
          <a:prstGeom prst="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C166D1D1-62A7-20E0-A169-ADCE389CB79C}"/>
              </a:ext>
            </a:extLst>
          </p:cNvPr>
          <p:cNvSpPr/>
          <p:nvPr/>
        </p:nvSpPr>
        <p:spPr>
          <a:xfrm>
            <a:off x="3122648" y="4519030"/>
            <a:ext cx="60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70%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94CEAB5F-862A-37B4-1471-3A1391B55E78}"/>
              </a:ext>
            </a:extLst>
          </p:cNvPr>
          <p:cNvSpPr/>
          <p:nvPr/>
        </p:nvSpPr>
        <p:spPr>
          <a:xfrm flipH="1">
            <a:off x="1484802" y="1476380"/>
            <a:ext cx="2247446" cy="2552700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965200" sx="85000" sy="85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="" xmlns:a16="http://schemas.microsoft.com/office/drawing/2014/main" id="{6B1878D0-BE6E-EFAA-C28F-D4E089CEBD3F}"/>
              </a:ext>
            </a:extLst>
          </p:cNvPr>
          <p:cNvSpPr/>
          <p:nvPr/>
        </p:nvSpPr>
        <p:spPr>
          <a:xfrm>
            <a:off x="8414274" y="5114057"/>
            <a:ext cx="253099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컨텐츠에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대한 내용을 적어요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="" xmlns:a16="http://schemas.microsoft.com/office/drawing/2014/main" id="{9113759E-EFBA-5491-0776-DCBA60CF6695}"/>
              </a:ext>
            </a:extLst>
          </p:cNvPr>
          <p:cNvSpPr/>
          <p:nvPr/>
        </p:nvSpPr>
        <p:spPr>
          <a:xfrm>
            <a:off x="8556051" y="3597280"/>
            <a:ext cx="2247446" cy="431800"/>
          </a:xfrm>
          <a:prstGeom prst="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CONTENTS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48936F64-15A9-CF21-1B87-2F814C4FFA89}"/>
              </a:ext>
            </a:extLst>
          </p:cNvPr>
          <p:cNvSpPr/>
          <p:nvPr/>
        </p:nvSpPr>
        <p:spPr>
          <a:xfrm>
            <a:off x="8556051" y="4442146"/>
            <a:ext cx="2247446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="" xmlns:a16="http://schemas.microsoft.com/office/drawing/2014/main" id="{49616C23-48B0-8EF3-06F5-59041CB47A0A}"/>
              </a:ext>
            </a:extLst>
          </p:cNvPr>
          <p:cNvSpPr/>
          <p:nvPr/>
        </p:nvSpPr>
        <p:spPr>
          <a:xfrm>
            <a:off x="8556051" y="4442146"/>
            <a:ext cx="1542595" cy="45719"/>
          </a:xfrm>
          <a:prstGeom prst="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="" xmlns:a16="http://schemas.microsoft.com/office/drawing/2014/main" id="{6E716B9D-E70D-A8D5-1E58-64BAFC3919F8}"/>
              </a:ext>
            </a:extLst>
          </p:cNvPr>
          <p:cNvSpPr/>
          <p:nvPr/>
        </p:nvSpPr>
        <p:spPr>
          <a:xfrm>
            <a:off x="10193897" y="4158415"/>
            <a:ext cx="60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70%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="" xmlns:a16="http://schemas.microsoft.com/office/drawing/2014/main" id="{6C81EFE8-FD7A-3A4B-B09B-D6CD54D56DE1}"/>
              </a:ext>
            </a:extLst>
          </p:cNvPr>
          <p:cNvSpPr/>
          <p:nvPr/>
        </p:nvSpPr>
        <p:spPr>
          <a:xfrm>
            <a:off x="8556051" y="4802761"/>
            <a:ext cx="2247446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="" xmlns:a16="http://schemas.microsoft.com/office/drawing/2014/main" id="{68BCB781-3888-8666-54EF-29366F1E6EC0}"/>
              </a:ext>
            </a:extLst>
          </p:cNvPr>
          <p:cNvSpPr/>
          <p:nvPr/>
        </p:nvSpPr>
        <p:spPr>
          <a:xfrm>
            <a:off x="8556051" y="4802761"/>
            <a:ext cx="1542595" cy="45719"/>
          </a:xfrm>
          <a:prstGeom prst="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="" xmlns:a16="http://schemas.microsoft.com/office/drawing/2014/main" id="{992726EB-E564-27F0-5086-6F2CFEC2C373}"/>
              </a:ext>
            </a:extLst>
          </p:cNvPr>
          <p:cNvSpPr/>
          <p:nvPr/>
        </p:nvSpPr>
        <p:spPr>
          <a:xfrm>
            <a:off x="10193897" y="4519030"/>
            <a:ext cx="60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70%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6D534BBD-2D16-F7C6-5800-B25C9492AB7C}"/>
              </a:ext>
            </a:extLst>
          </p:cNvPr>
          <p:cNvSpPr/>
          <p:nvPr/>
        </p:nvSpPr>
        <p:spPr>
          <a:xfrm flipH="1">
            <a:off x="8556051" y="1476380"/>
            <a:ext cx="2247446" cy="2552700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965200" sx="85000" sy="85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98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개발 배경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P02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0" y="1714500"/>
            <a:ext cx="709771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7378700" y="1917700"/>
            <a:ext cx="4152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최근 기사에서도 볼 수 있듯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방 구하기가 쉽지 않은걸 볼 수 있음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방구하기 위해서 드는 시간과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err="1" smtClean="0">
                <a:solidFill>
                  <a:srgbClr val="0070C0"/>
                </a:solidFill>
              </a:rPr>
              <a:t>발품을</a:t>
            </a:r>
            <a:r>
              <a:rPr lang="ko-KR" altLang="en-US" b="1" dirty="0" smtClean="0">
                <a:solidFill>
                  <a:srgbClr val="0070C0"/>
                </a:solidFill>
              </a:rPr>
              <a:t> 좀 덜어보고자 개발하기로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결정함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</a:p>
          <a:p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방구하기에 필요한 정보들과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동네 사람들의 이야기들을 다루는 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웹 서비스를 제공하기 위해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개발하기로 함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개발 도구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052" name="Picture 4" descr="C:\Users\admin\Desktop\icon\apach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14789" y="1643063"/>
            <a:ext cx="1282182" cy="1811337"/>
          </a:xfrm>
          <a:prstGeom prst="rect">
            <a:avLst/>
          </a:prstGeom>
          <a:noFill/>
        </p:spPr>
      </p:pic>
      <p:pic>
        <p:nvPicPr>
          <p:cNvPr id="2054" name="Picture 6" descr="C:\Users\admin\Desktop\icon\mybati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1625" y="4629150"/>
            <a:ext cx="1500531" cy="1123950"/>
          </a:xfrm>
          <a:prstGeom prst="rect">
            <a:avLst/>
          </a:prstGeom>
          <a:noFill/>
        </p:spPr>
      </p:pic>
      <p:pic>
        <p:nvPicPr>
          <p:cNvPr id="2055" name="Picture 7" descr="C:\Users\admin\Desktop\icon\j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64301" y="4203700"/>
            <a:ext cx="1333500" cy="746760"/>
          </a:xfrm>
          <a:prstGeom prst="rect">
            <a:avLst/>
          </a:prstGeom>
          <a:noFill/>
        </p:spPr>
      </p:pic>
      <p:pic>
        <p:nvPicPr>
          <p:cNvPr id="2056" name="Picture 8" descr="C:\Users\admin\Desktop\icon\jqu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13526" y="3551239"/>
            <a:ext cx="1021597" cy="550861"/>
          </a:xfrm>
          <a:prstGeom prst="rect">
            <a:avLst/>
          </a:prstGeom>
          <a:noFill/>
        </p:spPr>
      </p:pic>
      <p:pic>
        <p:nvPicPr>
          <p:cNvPr id="2057" name="Picture 9" descr="C:\Users\admin\Desktop\icon\java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92925" y="2425700"/>
            <a:ext cx="582529" cy="1066800"/>
          </a:xfrm>
          <a:prstGeom prst="rect">
            <a:avLst/>
          </a:prstGeom>
          <a:noFill/>
        </p:spPr>
      </p:pic>
      <p:pic>
        <p:nvPicPr>
          <p:cNvPr id="2058" name="Picture 10" descr="C:\Users\admin\Desktop\icon\oracl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23425" y="3951288"/>
            <a:ext cx="2390775" cy="1914525"/>
          </a:xfrm>
          <a:prstGeom prst="rect">
            <a:avLst/>
          </a:prstGeom>
          <a:noFill/>
        </p:spPr>
      </p:pic>
      <p:pic>
        <p:nvPicPr>
          <p:cNvPr id="2059" name="Picture 11" descr="C:\Users\admin\Desktop\icon\pyth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528176" y="1552575"/>
            <a:ext cx="2240060" cy="752475"/>
          </a:xfrm>
          <a:prstGeom prst="rect">
            <a:avLst/>
          </a:prstGeom>
          <a:noFill/>
        </p:spPr>
      </p:pic>
      <p:pic>
        <p:nvPicPr>
          <p:cNvPr id="2060" name="Picture 12" descr="C:\Users\admin\Desktop\icon\git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78100" y="4356100"/>
            <a:ext cx="2400300" cy="1000125"/>
          </a:xfrm>
          <a:prstGeom prst="rect">
            <a:avLst/>
          </a:prstGeom>
          <a:noFill/>
        </p:spPr>
      </p:pic>
      <p:sp>
        <p:nvSpPr>
          <p:cNvPr id="24" name="모서리가 둥근 직사각형 23"/>
          <p:cNvSpPr/>
          <p:nvPr/>
        </p:nvSpPr>
        <p:spPr>
          <a:xfrm>
            <a:off x="6642100" y="1943100"/>
            <a:ext cx="2895600" cy="4667250"/>
          </a:xfrm>
          <a:prstGeom prst="round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53" name="Picture 5" descr="C:\Users\admin\Desktop\icon\spring3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245350" y="647700"/>
            <a:ext cx="1759336" cy="1227137"/>
          </a:xfrm>
          <a:prstGeom prst="rect">
            <a:avLst/>
          </a:prstGeom>
          <a:noFill/>
        </p:spPr>
      </p:pic>
      <p:pic>
        <p:nvPicPr>
          <p:cNvPr id="2061" name="Picture 13" descr="C:\Users\admin\Desktop\icon\chrome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70038" y="1963738"/>
            <a:ext cx="1058862" cy="1058862"/>
          </a:xfrm>
          <a:prstGeom prst="rect">
            <a:avLst/>
          </a:prstGeom>
          <a:noFill/>
        </p:spPr>
      </p:pic>
      <p:sp>
        <p:nvSpPr>
          <p:cNvPr id="26" name="모서리가 둥근 직사각형 25"/>
          <p:cNvSpPr/>
          <p:nvPr/>
        </p:nvSpPr>
        <p:spPr>
          <a:xfrm>
            <a:off x="1206500" y="3149600"/>
            <a:ext cx="1701800" cy="3429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브라우저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 Chrome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962400" y="3086100"/>
            <a:ext cx="1511300" cy="5207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서버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 Tomcat v8.5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71800" y="5765800"/>
            <a:ext cx="1866900" cy="2667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소스관리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gitbub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058400" y="5422900"/>
            <a:ext cx="1511300" cy="3937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DB : oracle 11g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429500" y="1803400"/>
            <a:ext cx="1511300" cy="3937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Main tool :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Spring v3.9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899400" y="5651500"/>
            <a:ext cx="1511300" cy="5842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DB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자원 관리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MyBatis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framework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810500" y="2387600"/>
            <a:ext cx="1511300" cy="21971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MVC2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포함한 주요 기술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Java 1.8,</a:t>
            </a:r>
          </a:p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Javascript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Jquery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Ajax,</a:t>
            </a:r>
          </a:p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Json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Jstl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Bootstrap,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Html,</a:t>
            </a:r>
          </a:p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Css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007600" y="2273300"/>
            <a:ext cx="1511300" cy="7239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데이터 분석 및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정제를 위한 도구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Python v3.9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왼쪽/오른쪽 화살표 33"/>
          <p:cNvSpPr/>
          <p:nvPr/>
        </p:nvSpPr>
        <p:spPr>
          <a:xfrm>
            <a:off x="3124200" y="2819400"/>
            <a:ext cx="673100" cy="139700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/오른쪽 화살표 34"/>
          <p:cNvSpPr/>
          <p:nvPr/>
        </p:nvSpPr>
        <p:spPr>
          <a:xfrm>
            <a:off x="5778500" y="2819400"/>
            <a:ext cx="673100" cy="139700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왼쪽/오른쪽 화살표 35"/>
          <p:cNvSpPr/>
          <p:nvPr/>
        </p:nvSpPr>
        <p:spPr>
          <a:xfrm>
            <a:off x="9144000" y="5041900"/>
            <a:ext cx="673100" cy="139700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AF3BAB71-5773-30AF-31C3-AB5B64A4D28D}"/>
              </a:ext>
            </a:extLst>
          </p:cNvPr>
          <p:cNvSpPr/>
          <p:nvPr/>
        </p:nvSpPr>
        <p:spPr>
          <a:xfrm>
            <a:off x="241300" y="184151"/>
            <a:ext cx="11741150" cy="6496050"/>
          </a:xfrm>
          <a:prstGeom prst="roundRect">
            <a:avLst>
              <a:gd name="adj" fmla="val 2339"/>
            </a:avLst>
          </a:prstGeom>
          <a:solidFill>
            <a:srgbClr val="FFFFFF"/>
          </a:solidFill>
          <a:ln>
            <a:noFill/>
          </a:ln>
          <a:effectLst>
            <a:outerShdw dist="165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ct val="150000"/>
              </a:lnSpc>
            </a:pPr>
            <a:endParaRPr lang="en-US" altLang="ko-KR" sz="6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89400" y="3751302"/>
            <a:ext cx="401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B050"/>
                </a:solidFill>
              </a:rPr>
              <a:t>Contents</a:t>
            </a:r>
            <a:endParaRPr lang="ko-KR" altLang="en-US" sz="2800" b="1" dirty="0" smtClean="0">
              <a:solidFill>
                <a:srgbClr val="00B05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D535444-127B-979F-1841-8CD2433ACBB3}"/>
              </a:ext>
            </a:extLst>
          </p:cNvPr>
          <p:cNvSpPr txBox="1"/>
          <p:nvPr/>
        </p:nvSpPr>
        <p:spPr>
          <a:xfrm>
            <a:off x="5510389" y="3041777"/>
            <a:ext cx="1244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50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8D564E4A-7A0D-4F75-7A93-CADAB053BB0E}"/>
              </a:ext>
            </a:extLst>
          </p:cNvPr>
          <p:cNvSpPr/>
          <p:nvPr/>
        </p:nvSpPr>
        <p:spPr>
          <a:xfrm>
            <a:off x="4229100" y="4412657"/>
            <a:ext cx="342617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 일정과 차트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" name="그룹 33">
            <a:extLst>
              <a:ext uri="{FF2B5EF4-FFF2-40B4-BE49-F238E27FC236}">
                <a16:creationId xmlns="" xmlns:a16="http://schemas.microsoft.com/office/drawing/2014/main" id="{53758447-2E28-D74C-F7C3-E4920C0BA40B}"/>
              </a:ext>
            </a:extLst>
          </p:cNvPr>
          <p:cNvGrpSpPr/>
          <p:nvPr/>
        </p:nvGrpSpPr>
        <p:grpSpPr>
          <a:xfrm>
            <a:off x="4462185" y="1832545"/>
            <a:ext cx="3341009" cy="1742506"/>
            <a:chOff x="1483181" y="2679815"/>
            <a:chExt cx="3341009" cy="1742506"/>
          </a:xfrm>
        </p:grpSpPr>
        <p:grpSp>
          <p:nvGrpSpPr>
            <p:cNvPr id="3" name="그룹 9">
              <a:extLst>
                <a:ext uri="{FF2B5EF4-FFF2-40B4-BE49-F238E27FC236}">
                  <a16:creationId xmlns="" xmlns:a16="http://schemas.microsoft.com/office/drawing/2014/main" id="{7BA8F2C8-AF6E-E101-9207-761496901C2A}"/>
                </a:ext>
              </a:extLst>
            </p:cNvPr>
            <p:cNvGrpSpPr/>
            <p:nvPr/>
          </p:nvGrpSpPr>
          <p:grpSpPr>
            <a:xfrm>
              <a:off x="1483181" y="2751816"/>
              <a:ext cx="3341009" cy="1670505"/>
              <a:chOff x="3650341" y="2960911"/>
              <a:chExt cx="4557486" cy="2278743"/>
            </a:xfrm>
          </p:grpSpPr>
          <p:sp>
            <p:nvSpPr>
              <p:cNvPr id="39" name="오른쪽 대괄호 38">
                <a:extLst>
                  <a:ext uri="{FF2B5EF4-FFF2-40B4-BE49-F238E27FC236}">
                    <a16:creationId xmlns="" xmlns:a16="http://schemas.microsoft.com/office/drawing/2014/main" id="{1F118EFD-E5D8-E727-46F8-609381F54F5E}"/>
                  </a:ext>
                </a:extLst>
              </p:cNvPr>
              <p:cNvSpPr/>
              <p:nvPr/>
            </p:nvSpPr>
            <p:spPr>
              <a:xfrm rot="16200000">
                <a:off x="4789712" y="1821540"/>
                <a:ext cx="2278743" cy="4557486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오른쪽 대괄호 39">
                <a:extLst>
                  <a:ext uri="{FF2B5EF4-FFF2-40B4-BE49-F238E27FC236}">
                    <a16:creationId xmlns="" xmlns:a16="http://schemas.microsoft.com/office/drawing/2014/main" id="{0AF5F968-2ECE-6A4C-839E-64821BC4BB19}"/>
                  </a:ext>
                </a:extLst>
              </p:cNvPr>
              <p:cNvSpPr/>
              <p:nvPr/>
            </p:nvSpPr>
            <p:spPr>
              <a:xfrm rot="16200000">
                <a:off x="5184318" y="3005358"/>
                <a:ext cx="1489531" cy="2979062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38B3E5C8-FBC3-27EA-A4C4-425989350B8F}"/>
                </a:ext>
              </a:extLst>
            </p:cNvPr>
            <p:cNvCxnSpPr>
              <a:cxnSpLocks/>
            </p:cNvCxnSpPr>
            <p:nvPr/>
          </p:nvCxnSpPr>
          <p:spPr>
            <a:xfrm>
              <a:off x="3153685" y="2679815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="" xmlns:a16="http://schemas.microsoft.com/office/drawing/2014/main" id="{F54104A9-D39C-BB48-0268-7E860A147D52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964648" y="3174890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="" xmlns:a16="http://schemas.microsoft.com/office/drawing/2014/main" id="{7F72AEE3-45B9-0E2D-A29E-A93C77DCA70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312504" y="3151418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원호 40">
            <a:extLst>
              <a:ext uri="{FF2B5EF4-FFF2-40B4-BE49-F238E27FC236}">
                <a16:creationId xmlns="" xmlns:a16="http://schemas.microsoft.com/office/drawing/2014/main" id="{8E4FDA09-71B1-D0D2-E7A7-EA3A305C35BC}"/>
              </a:ext>
            </a:extLst>
          </p:cNvPr>
          <p:cNvSpPr/>
          <p:nvPr/>
        </p:nvSpPr>
        <p:spPr>
          <a:xfrm>
            <a:off x="4725247" y="2204297"/>
            <a:ext cx="2741507" cy="2741507"/>
          </a:xfrm>
          <a:prstGeom prst="arc">
            <a:avLst>
              <a:gd name="adj1" fmla="val 10808693"/>
              <a:gd name="adj2" fmla="val 16132400"/>
            </a:avLst>
          </a:prstGeom>
          <a:noFill/>
          <a:ln w="4254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개발 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일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정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P04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1435097" y="1037166"/>
          <a:ext cx="9766302" cy="55906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95186"/>
                <a:gridCol w="1395186"/>
                <a:gridCol w="1395186"/>
                <a:gridCol w="1395186"/>
                <a:gridCol w="1395186"/>
                <a:gridCol w="1395186"/>
                <a:gridCol w="1395186"/>
              </a:tblGrid>
              <a:tr h="4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3300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rgbClr val="FF33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WED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THU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FRI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70C0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</a:tr>
              <a:tr h="1296102"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FF33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6/27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400" b="1" dirty="0" smtClean="0"/>
                        <a:t>집 구하기 </a:t>
                      </a:r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400" b="1" dirty="0" smtClean="0"/>
                        <a:t>웹 서비스</a:t>
                      </a:r>
                      <a:r>
                        <a:rPr lang="ko-KR" altLang="en-US" sz="1400" b="1" baseline="0" dirty="0" smtClean="0"/>
                        <a:t> 선정</a:t>
                      </a:r>
                      <a:endParaRPr lang="en-US" altLang="ko-KR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6/28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000" b="1" dirty="0" smtClean="0"/>
                        <a:t>요구 사항 확인서</a:t>
                      </a:r>
                      <a:r>
                        <a:rPr lang="en-US" altLang="ko-KR" sz="1000" b="1" dirty="0" smtClean="0"/>
                        <a:t>,ERD,</a:t>
                      </a:r>
                      <a:r>
                        <a:rPr lang="ko-KR" altLang="en-US" sz="1000" b="1" dirty="0" smtClean="0"/>
                        <a:t>테이블 명세서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6/29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en-US" altLang="ko-KR" sz="1050" b="1" dirty="0" smtClean="0"/>
                        <a:t>Flowchart,</a:t>
                      </a:r>
                    </a:p>
                    <a:p>
                      <a:pPr algn="l" latinLnBrk="1"/>
                      <a:r>
                        <a:rPr lang="en-US" altLang="ko-KR" sz="1050" b="1" dirty="0" err="1" smtClean="0"/>
                        <a:t>Usecase</a:t>
                      </a:r>
                      <a:r>
                        <a:rPr lang="en-US" altLang="ko-KR" sz="1050" b="1" dirty="0" smtClean="0"/>
                        <a:t> diagram,</a:t>
                      </a:r>
                    </a:p>
                    <a:p>
                      <a:pPr algn="l" latinLnBrk="1"/>
                      <a:r>
                        <a:rPr lang="en-US" altLang="ko-KR" sz="1050" b="1" dirty="0" smtClean="0"/>
                        <a:t>Table query</a:t>
                      </a:r>
                      <a:endParaRPr lang="ko-KR" alt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6/30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en-US" altLang="ko-KR" sz="1100" b="1" dirty="0" smtClean="0"/>
                        <a:t>Interface</a:t>
                      </a:r>
                      <a:r>
                        <a:rPr lang="en-US" altLang="ko-KR" sz="1100" b="1" baseline="0" dirty="0" smtClean="0"/>
                        <a:t> </a:t>
                      </a:r>
                      <a:r>
                        <a:rPr lang="ko-KR" altLang="en-US" sz="1100" b="1" baseline="0" dirty="0" smtClean="0"/>
                        <a:t>설계</a:t>
                      </a:r>
                      <a:r>
                        <a:rPr lang="en-US" altLang="ko-KR" sz="1100" b="1" baseline="0" dirty="0" smtClean="0"/>
                        <a:t>,</a:t>
                      </a:r>
                    </a:p>
                    <a:p>
                      <a:pPr algn="l" latinLnBrk="1"/>
                      <a:r>
                        <a:rPr lang="en-US" altLang="ko-KR" sz="1100" b="1" baseline="0" dirty="0" smtClean="0"/>
                        <a:t>Spring maven</a:t>
                      </a:r>
                      <a:r>
                        <a:rPr lang="ko-KR" altLang="en-US" sz="1100" b="1" baseline="0" dirty="0" smtClean="0"/>
                        <a:t>설정</a:t>
                      </a:r>
                      <a:r>
                        <a:rPr lang="en-US" altLang="ko-KR" sz="1100" b="1" baseline="0" dirty="0" smtClean="0"/>
                        <a:t>,</a:t>
                      </a:r>
                    </a:p>
                    <a:p>
                      <a:pPr algn="l" latinLnBrk="1"/>
                      <a:r>
                        <a:rPr lang="en-US" altLang="ko-KR" sz="1100" b="1" dirty="0" err="1" smtClean="0"/>
                        <a:t>Git</a:t>
                      </a:r>
                      <a:r>
                        <a:rPr lang="en-US" altLang="ko-KR" sz="1100" b="1" dirty="0" smtClean="0"/>
                        <a:t> </a:t>
                      </a:r>
                      <a:r>
                        <a:rPr lang="ko-KR" altLang="en-US" sz="1100" b="1" dirty="0" smtClean="0"/>
                        <a:t>설정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</a:rPr>
                        <a:t>7/1</a:t>
                      </a: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</a:rPr>
                        <a:t>분업 진행</a:t>
                      </a:r>
                      <a:endParaRPr lang="en-US" altLang="ko-KR" sz="105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050" b="1" dirty="0" err="1" smtClean="0">
                          <a:solidFill>
                            <a:schemeClr val="tx1"/>
                          </a:solidFill>
                        </a:rPr>
                        <a:t>송재완</a:t>
                      </a: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50" b="1" dirty="0" err="1" smtClean="0">
                          <a:solidFill>
                            <a:schemeClr val="tx1"/>
                          </a:solidFill>
                        </a:rPr>
                        <a:t>리뷰게시판</a:t>
                      </a: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05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050" b="1" dirty="0" err="1" smtClean="0">
                          <a:solidFill>
                            <a:schemeClr val="tx1"/>
                          </a:solidFill>
                        </a:rPr>
                        <a:t>이환수</a:t>
                      </a: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50" b="1" dirty="0" err="1" smtClean="0">
                          <a:solidFill>
                            <a:schemeClr val="tx1"/>
                          </a:solidFill>
                        </a:rPr>
                        <a:t>매물게시판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21250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rgbClr val="FF3300"/>
                          </a:solidFill>
                        </a:rPr>
                        <a:t>7/2</a:t>
                      </a:r>
                      <a:endParaRPr lang="ko-KR" altLang="en-US" sz="1400" b="1" dirty="0">
                        <a:solidFill>
                          <a:srgbClr val="FF33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7/3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200" b="1" dirty="0" smtClean="0"/>
                        <a:t>회원 가입</a:t>
                      </a:r>
                      <a:r>
                        <a:rPr lang="en-US" altLang="ko-KR" sz="1200" b="1" dirty="0" smtClean="0"/>
                        <a:t>,</a:t>
                      </a:r>
                    </a:p>
                    <a:p>
                      <a:pPr algn="l" latinLnBrk="1"/>
                      <a:r>
                        <a:rPr lang="ko-KR" altLang="en-US" sz="1200" b="1" dirty="0" smtClean="0"/>
                        <a:t>로그인 기능 구현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7/4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100" b="1" dirty="0" err="1" smtClean="0"/>
                        <a:t>비동기</a:t>
                      </a:r>
                      <a:r>
                        <a:rPr lang="ko-KR" altLang="en-US" sz="1100" b="1" dirty="0" smtClean="0"/>
                        <a:t> 방식으로</a:t>
                      </a:r>
                      <a:endParaRPr lang="en-US" altLang="ko-KR" sz="1100" b="1" dirty="0" smtClean="0"/>
                    </a:p>
                    <a:p>
                      <a:pPr algn="l" latinLnBrk="1"/>
                      <a:r>
                        <a:rPr lang="ko-KR" altLang="en-US" sz="1100" b="1" dirty="0" err="1" smtClean="0"/>
                        <a:t>댓글</a:t>
                      </a:r>
                      <a:r>
                        <a:rPr lang="ko-KR" altLang="en-US" sz="1100" b="1" dirty="0" smtClean="0"/>
                        <a:t> 구현</a:t>
                      </a:r>
                      <a:r>
                        <a:rPr lang="en-US" altLang="ko-KR" sz="1100" b="1" dirty="0" smtClean="0"/>
                        <a:t>,</a:t>
                      </a:r>
                    </a:p>
                    <a:p>
                      <a:pPr algn="l" latinLnBrk="1"/>
                      <a:r>
                        <a:rPr lang="ko-KR" altLang="en-US" sz="1100" b="1" dirty="0" smtClean="0"/>
                        <a:t>세션</a:t>
                      </a:r>
                      <a:r>
                        <a:rPr lang="ko-KR" altLang="en-US" sz="1100" b="1" baseline="0" dirty="0" smtClean="0"/>
                        <a:t> 구현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7/5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en-US" altLang="ko-KR" sz="1200" b="1" dirty="0" err="1" smtClean="0"/>
                        <a:t>Smtp</a:t>
                      </a:r>
                      <a:r>
                        <a:rPr lang="en-US" altLang="ko-KR" sz="1200" b="1" dirty="0" smtClean="0"/>
                        <a:t> </a:t>
                      </a:r>
                      <a:r>
                        <a:rPr lang="ko-KR" altLang="en-US" sz="1200" b="1" dirty="0" smtClean="0"/>
                        <a:t>통신을 사용한 </a:t>
                      </a:r>
                      <a:r>
                        <a:rPr lang="ko-KR" altLang="en-US" sz="1200" b="1" dirty="0" err="1" smtClean="0"/>
                        <a:t>이메일</a:t>
                      </a:r>
                      <a:r>
                        <a:rPr lang="ko-KR" altLang="en-US" sz="1200" b="1" dirty="0" smtClean="0"/>
                        <a:t> 인증 기능 구현</a:t>
                      </a:r>
                      <a:endParaRPr lang="en-US" altLang="ko-KR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7/6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100" b="1" dirty="0" err="1" smtClean="0"/>
                        <a:t>부동산중개업자</a:t>
                      </a:r>
                      <a:r>
                        <a:rPr lang="ko-KR" altLang="en-US" sz="1100" b="1" dirty="0" smtClean="0"/>
                        <a:t> </a:t>
                      </a:r>
                      <a:endParaRPr lang="en-US" altLang="ko-KR" sz="1100" b="1" dirty="0" smtClean="0"/>
                    </a:p>
                    <a:p>
                      <a:pPr algn="l" latinLnBrk="1"/>
                      <a:r>
                        <a:rPr lang="ko-KR" altLang="en-US" sz="1100" b="1" dirty="0" err="1" smtClean="0"/>
                        <a:t>정보조회</a:t>
                      </a:r>
                      <a:r>
                        <a:rPr lang="ko-KR" altLang="en-US" sz="1100" b="1" dirty="0" smtClean="0"/>
                        <a:t> </a:t>
                      </a:r>
                      <a:r>
                        <a:rPr lang="en-US" altLang="ko-KR" sz="1100" b="1" dirty="0" err="1" smtClean="0"/>
                        <a:t>api</a:t>
                      </a:r>
                      <a:r>
                        <a:rPr lang="en-US" altLang="ko-KR" sz="1100" b="1" dirty="0" smtClean="0"/>
                        <a:t> </a:t>
                      </a:r>
                      <a:r>
                        <a:rPr lang="ko-KR" altLang="en-US" sz="1100" b="1" dirty="0" smtClean="0"/>
                        <a:t>사용</a:t>
                      </a:r>
                      <a:r>
                        <a:rPr lang="en-US" altLang="ko-KR" sz="1100" b="1" dirty="0" smtClean="0"/>
                        <a:t>,</a:t>
                      </a:r>
                    </a:p>
                    <a:p>
                      <a:pPr algn="l" latinLnBrk="1"/>
                      <a:r>
                        <a:rPr lang="ko-KR" altLang="en-US" sz="1100" b="1" dirty="0" err="1" smtClean="0"/>
                        <a:t>중개업자</a:t>
                      </a:r>
                      <a:r>
                        <a:rPr lang="ko-KR" altLang="en-US" sz="1100" b="1" dirty="0" smtClean="0"/>
                        <a:t> 인증</a:t>
                      </a:r>
                      <a:endParaRPr lang="en-US" altLang="ko-KR" sz="1100" b="1" dirty="0" smtClean="0"/>
                    </a:p>
                    <a:p>
                      <a:pPr algn="l" latinLnBrk="1"/>
                      <a:r>
                        <a:rPr lang="ko-KR" altLang="en-US" sz="1100" b="1" dirty="0" err="1" smtClean="0"/>
                        <a:t>구현완료</a:t>
                      </a:r>
                      <a:endParaRPr lang="en-US" altLang="ko-KR" sz="11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7/7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050" b="1" dirty="0" smtClean="0"/>
                        <a:t>공인 </a:t>
                      </a:r>
                      <a:r>
                        <a:rPr lang="en-US" altLang="ko-KR" sz="1050" b="1" dirty="0" smtClean="0"/>
                        <a:t>IP </a:t>
                      </a:r>
                      <a:r>
                        <a:rPr lang="ko-KR" altLang="en-US" sz="1050" b="1" dirty="0" smtClean="0"/>
                        <a:t>좌표로 변환 </a:t>
                      </a:r>
                      <a:r>
                        <a:rPr lang="en-US" altLang="ko-KR" sz="1050" b="1" dirty="0" smtClean="0"/>
                        <a:t>(</a:t>
                      </a:r>
                      <a:r>
                        <a:rPr lang="ko-KR" altLang="en-US" sz="1050" b="1" dirty="0" smtClean="0"/>
                        <a:t>현재 클라이언트의 위치 정보 수집</a:t>
                      </a:r>
                      <a:r>
                        <a:rPr lang="en-US" altLang="ko-KR" sz="1050" b="1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</a:rPr>
                        <a:t>7/8</a:t>
                      </a: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050" b="1" dirty="0" smtClean="0"/>
                        <a:t>지도에 </a:t>
                      </a:r>
                      <a:r>
                        <a:rPr lang="ko-KR" altLang="en-US" sz="1050" b="1" dirty="0" err="1" smtClean="0"/>
                        <a:t>표기및</a:t>
                      </a:r>
                      <a:endParaRPr lang="en-US" altLang="ko-KR" sz="1050" b="1" dirty="0" smtClean="0"/>
                    </a:p>
                    <a:p>
                      <a:pPr algn="l" latinLnBrk="1"/>
                      <a:r>
                        <a:rPr lang="ko-KR" altLang="en-US" sz="1050" b="1" dirty="0" err="1" smtClean="0"/>
                        <a:t>법정동</a:t>
                      </a:r>
                      <a:r>
                        <a:rPr lang="ko-KR" altLang="en-US" sz="1050" b="1" dirty="0" smtClean="0"/>
                        <a:t> 주소 </a:t>
                      </a:r>
                      <a:endParaRPr lang="en-US" altLang="ko-KR" sz="1050" b="1" dirty="0" smtClean="0"/>
                    </a:p>
                    <a:p>
                      <a:pPr algn="l" latinLnBrk="1"/>
                      <a:r>
                        <a:rPr lang="ko-KR" altLang="en-US" sz="1050" b="1" dirty="0" smtClean="0"/>
                        <a:t>가져오기 구현</a:t>
                      </a:r>
                      <a:r>
                        <a:rPr lang="en-US" altLang="ko-KR" sz="1050" b="1" dirty="0" smtClean="0"/>
                        <a:t>(</a:t>
                      </a:r>
                      <a:r>
                        <a:rPr lang="en-US" altLang="ko-KR" sz="1050" b="1" dirty="0" err="1" smtClean="0"/>
                        <a:t>api</a:t>
                      </a:r>
                      <a:r>
                        <a:rPr lang="en-US" altLang="ko-KR" sz="1050" b="1" dirty="0" smtClean="0"/>
                        <a:t>)</a:t>
                      </a:r>
                      <a:endParaRPr lang="ko-KR" altLang="en-US" sz="1050" b="1" dirty="0" smtClean="0"/>
                    </a:p>
                    <a:p>
                      <a:pPr algn="l" latinLnBrk="1"/>
                      <a:endParaRPr lang="ko-KR" altLang="en-US" sz="1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121250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rgbClr val="FF3300"/>
                          </a:solidFill>
                        </a:rPr>
                        <a:t>7/9</a:t>
                      </a: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FF3300"/>
                        </a:solidFill>
                      </a:endParaRP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FF3300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Kakao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지도 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지도 구현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7/10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400" b="1" dirty="0" err="1" smtClean="0"/>
                        <a:t>마이페이지</a:t>
                      </a:r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400" b="1" dirty="0" smtClean="0"/>
                        <a:t>구현 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7/11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100" b="1" dirty="0" err="1" smtClean="0"/>
                        <a:t>감정분석</a:t>
                      </a:r>
                      <a:r>
                        <a:rPr lang="ko-KR" altLang="en-US" sz="1100" b="1" dirty="0" smtClean="0"/>
                        <a:t> </a:t>
                      </a:r>
                      <a:r>
                        <a:rPr lang="en-US" altLang="ko-KR" sz="1100" b="1" dirty="0" err="1" smtClean="0"/>
                        <a:t>ai</a:t>
                      </a:r>
                      <a:r>
                        <a:rPr lang="en-US" altLang="ko-KR" sz="1100" b="1" dirty="0" smtClean="0"/>
                        <a:t> </a:t>
                      </a:r>
                      <a:r>
                        <a:rPr lang="ko-KR" altLang="en-US" sz="1100" b="1" dirty="0" smtClean="0"/>
                        <a:t>사용 회원들의 리뷰를 분석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7/12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100" b="1" dirty="0" smtClean="0"/>
                        <a:t>분석된 리뷰를</a:t>
                      </a:r>
                      <a:endParaRPr lang="en-US" altLang="ko-KR" sz="1100" b="1" dirty="0" smtClean="0"/>
                    </a:p>
                    <a:p>
                      <a:pPr algn="l" latinLnBrk="1"/>
                      <a:r>
                        <a:rPr lang="en-US" altLang="ko-KR" sz="1100" b="1" dirty="0" smtClean="0"/>
                        <a:t>Pie</a:t>
                      </a:r>
                      <a:r>
                        <a:rPr lang="en-US" altLang="ko-KR" sz="1100" b="1" baseline="0" dirty="0" smtClean="0"/>
                        <a:t> chart</a:t>
                      </a:r>
                      <a:r>
                        <a:rPr lang="ko-KR" altLang="en-US" sz="1100" b="1" baseline="0" dirty="0" smtClean="0"/>
                        <a:t>로 시각화 구현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7/13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en-US" altLang="ko-KR" sz="1400" b="1" dirty="0" smtClean="0"/>
                        <a:t>CSS </a:t>
                      </a:r>
                      <a:r>
                        <a:rPr lang="ko-KR" altLang="en-US" sz="1400" b="1" dirty="0" smtClean="0"/>
                        <a:t>작업 시작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</a:rPr>
                        <a:t>7/15</a:t>
                      </a: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CSS 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작업 끝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21250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rgbClr val="FF3300"/>
                          </a:solidFill>
                        </a:rPr>
                        <a:t>7/16</a:t>
                      </a:r>
                      <a:endParaRPr lang="ko-KR" altLang="en-US" sz="1400" b="1" dirty="0">
                        <a:solidFill>
                          <a:srgbClr val="FF33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7/17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7/18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7/19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7/20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7/21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오른쪽 화살표 24"/>
          <p:cNvSpPr/>
          <p:nvPr/>
        </p:nvSpPr>
        <p:spPr>
          <a:xfrm>
            <a:off x="4292600" y="1727200"/>
            <a:ext cx="1270000" cy="3937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주제 선정</a:t>
            </a:r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>
            <a:off x="5727700" y="1714500"/>
            <a:ext cx="2679700" cy="3937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Chart </a:t>
            </a:r>
            <a:r>
              <a:rPr lang="ko-KR" altLang="en-US" sz="1600" dirty="0" smtClean="0"/>
              <a:t>작성</a:t>
            </a:r>
            <a:endParaRPr lang="ko-KR" altLang="en-US" dirty="0"/>
          </a:p>
        </p:txBody>
      </p:sp>
      <p:sp>
        <p:nvSpPr>
          <p:cNvPr id="27" name="오른쪽 화살표 26"/>
          <p:cNvSpPr/>
          <p:nvPr/>
        </p:nvSpPr>
        <p:spPr>
          <a:xfrm>
            <a:off x="9855200" y="1714500"/>
            <a:ext cx="1320800" cy="3937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</a:rPr>
              <a:t>개발 시작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1473200" y="3009900"/>
            <a:ext cx="9677400" cy="3937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</a:rPr>
              <a:t>개발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1447800" y="4419600"/>
            <a:ext cx="9677400" cy="3937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</a:rPr>
              <a:t>개발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오른쪽 화살표 29"/>
          <p:cNvSpPr/>
          <p:nvPr/>
        </p:nvSpPr>
        <p:spPr>
          <a:xfrm>
            <a:off x="1524000" y="5575300"/>
            <a:ext cx="2679700" cy="3937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</a:rPr>
              <a:t>개발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8470900" y="1701800"/>
            <a:ext cx="1320800" cy="40640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설계 단계</a:t>
            </a:r>
            <a:endParaRPr lang="en-US" altLang="ko-KR" sz="16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98600" y="3492500"/>
            <a:ext cx="1295400" cy="3429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각 게시판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CRUD </a:t>
            </a: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작업 완료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11300" y="5956300"/>
            <a:ext cx="2717800" cy="5461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b="1" dirty="0" smtClean="0">
                <a:solidFill>
                  <a:schemeClr val="tx1"/>
                </a:solidFill>
              </a:rPr>
              <a:t>Js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에서 이루어졌던 </a:t>
            </a:r>
            <a:r>
              <a:rPr lang="en-US" altLang="ko-KR" sz="1050" b="1" dirty="0" err="1" smtClean="0">
                <a:solidFill>
                  <a:schemeClr val="tx1"/>
                </a:solidFill>
              </a:rPr>
              <a:t>api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요청들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java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단으로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이동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,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properties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파일 사용으로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key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은닉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1050" b="1" dirty="0" smtClean="0">
                <a:solidFill>
                  <a:schemeClr val="tx1"/>
                </a:solidFill>
              </a:rPr>
              <a:t>각종 버그들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fix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4305300" y="5600700"/>
            <a:ext cx="3987800" cy="3937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발표 자료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요구사항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정리표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 </a:t>
              </a:r>
              <a:r>
                <a:rPr lang="en-US" altLang="ko-KR" sz="28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회원가입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P05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774700" y="1507782"/>
          <a:ext cx="10871200" cy="4778717"/>
        </p:xfrm>
        <a:graphic>
          <a:graphicData uri="http://schemas.openxmlformats.org/drawingml/2006/table">
            <a:tbl>
              <a:tblPr/>
              <a:tblGrid>
                <a:gridCol w="862985"/>
                <a:gridCol w="1486250"/>
                <a:gridCol w="2541008"/>
                <a:gridCol w="3723616"/>
                <a:gridCol w="1022795"/>
                <a:gridCol w="1234546"/>
              </a:tblGrid>
              <a:tr h="5283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우선순위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요구사항명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세부항목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내용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버전명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개발도구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</a:tr>
              <a:tr h="1056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회원가입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이메일 인증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아이디로 실제 존재하는 이메일인지 확인을 위한 이메일 인증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v2.0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3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이메일 확인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 등록된 이메일인지 확인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3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닉네임 확인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 사용하고 있는 닉네임인지 확인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4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공인중개사 번호 인증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공인중개사 번호 형식에 맞는 번호인지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(xxxxx-xxxx-xxxxx)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미입력시 일반 사용자로 가입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3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비밀번호 유효성 검사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 ~ 20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글자 및 특수문자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 이상 포함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요구사항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정리표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 </a:t>
              </a:r>
              <a:r>
                <a:rPr lang="en-US" altLang="ko-KR" sz="28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매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물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P06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00100" y="1140228"/>
          <a:ext cx="10515601" cy="5070071"/>
        </p:xfrm>
        <a:graphic>
          <a:graphicData uri="http://schemas.openxmlformats.org/drawingml/2006/table">
            <a:tbl>
              <a:tblPr/>
              <a:tblGrid>
                <a:gridCol w="834756"/>
                <a:gridCol w="1437635"/>
                <a:gridCol w="2457891"/>
                <a:gridCol w="3601815"/>
                <a:gridCol w="989340"/>
                <a:gridCol w="1194164"/>
              </a:tblGrid>
              <a:tr h="4875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등록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주소 입력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 존재하는 주소인지 지도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API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이용하여 입력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v2.0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383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유효성 검사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보증금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월세 입력 확인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47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사진 업로드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사용자가 업로드하는 파일의 확장명을 이미지 파일로만 제한하여 검사 후 서버에 업로드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491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등록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모든 검사 수행 후 입력 정보를 서버에 등록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4875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검색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 위치 기반 검색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 동의 후 위치 정보를 받아서 해당 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위치 정보와 가까운 매물들을 출력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v2.0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47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검색어로 검색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사용자가 입력한 검색어가 주소에 포함된 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매물들을 출력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4875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 결과 페이지로 출력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 결과 출력되는 매물들을 페이지 단위로 출력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4875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상세보기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상세화면 이동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 결과 표시되는 매물들마다 각각의 영역 선택시 상세화면으로 이동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HTML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47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상세정보 출력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매물의 주소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등록한 사람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사진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태그 출력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47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근처 편의시설 표시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매물에서 일정 범위 내 편의시설을 지도에 표시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v2.0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383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찜하기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매물을 내 찜 목록에 추가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4875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근처 동네 평가 보기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동네 평가 보기 버튼을 누르면 해당 매물이 속한 동네에 대한 리뷰 리스트 출력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v2.0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970950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1569</Words>
  <Application>Microsoft Office PowerPoint</Application>
  <PresentationFormat>사용자 지정</PresentationFormat>
  <Paragraphs>817</Paragraphs>
  <Slides>30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admin</cp:lastModifiedBy>
  <cp:revision>67</cp:revision>
  <dcterms:created xsi:type="dcterms:W3CDTF">2022-10-06T02:39:40Z</dcterms:created>
  <dcterms:modified xsi:type="dcterms:W3CDTF">2023-07-18T08:29:34Z</dcterms:modified>
</cp:coreProperties>
</file>